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392" r:id="rId2"/>
    <p:sldId id="395" r:id="rId3"/>
    <p:sldId id="437" r:id="rId4"/>
    <p:sldId id="412" r:id="rId5"/>
    <p:sldId id="413" r:id="rId6"/>
    <p:sldId id="414" r:id="rId7"/>
    <p:sldId id="486" r:id="rId8"/>
    <p:sldId id="438" r:id="rId9"/>
    <p:sldId id="477" r:id="rId10"/>
    <p:sldId id="478" r:id="rId11"/>
    <p:sldId id="479" r:id="rId12"/>
    <p:sldId id="480" r:id="rId13"/>
    <p:sldId id="430" r:id="rId14"/>
    <p:sldId id="481" r:id="rId15"/>
    <p:sldId id="482" r:id="rId16"/>
    <p:sldId id="431" r:id="rId17"/>
    <p:sldId id="432" r:id="rId18"/>
    <p:sldId id="434" r:id="rId19"/>
    <p:sldId id="439" r:id="rId20"/>
    <p:sldId id="415" r:id="rId21"/>
    <p:sldId id="484" r:id="rId22"/>
    <p:sldId id="485" r:id="rId23"/>
    <p:sldId id="416" r:id="rId24"/>
    <p:sldId id="418" r:id="rId25"/>
    <p:sldId id="483" r:id="rId26"/>
    <p:sldId id="487" r:id="rId27"/>
    <p:sldId id="417" r:id="rId28"/>
    <p:sldId id="488" r:id="rId29"/>
    <p:sldId id="489" r:id="rId30"/>
    <p:sldId id="490" r:id="rId31"/>
    <p:sldId id="419" r:id="rId32"/>
    <p:sldId id="420" r:id="rId33"/>
    <p:sldId id="421" r:id="rId34"/>
    <p:sldId id="423" r:id="rId35"/>
    <p:sldId id="428" r:id="rId36"/>
    <p:sldId id="435" r:id="rId37"/>
    <p:sldId id="436" r:id="rId38"/>
    <p:sldId id="422" r:id="rId39"/>
    <p:sldId id="424" r:id="rId40"/>
    <p:sldId id="425" r:id="rId41"/>
    <p:sldId id="426" r:id="rId42"/>
    <p:sldId id="427" r:id="rId43"/>
    <p:sldId id="429" r:id="rId44"/>
    <p:sldId id="492" r:id="rId45"/>
    <p:sldId id="491" r:id="rId46"/>
    <p:sldId id="450" r:id="rId47"/>
    <p:sldId id="441" r:id="rId48"/>
    <p:sldId id="442" r:id="rId49"/>
    <p:sldId id="443" r:id="rId50"/>
    <p:sldId id="444" r:id="rId51"/>
    <p:sldId id="446" r:id="rId52"/>
    <p:sldId id="448" r:id="rId53"/>
    <p:sldId id="451" r:id="rId54"/>
    <p:sldId id="445" r:id="rId55"/>
    <p:sldId id="449" r:id="rId56"/>
    <p:sldId id="447" r:id="rId57"/>
    <p:sldId id="456" r:id="rId58"/>
    <p:sldId id="457" r:id="rId59"/>
    <p:sldId id="458" r:id="rId60"/>
    <p:sldId id="452" r:id="rId61"/>
    <p:sldId id="453" r:id="rId62"/>
    <p:sldId id="454" r:id="rId63"/>
    <p:sldId id="497" r:id="rId64"/>
    <p:sldId id="498" r:id="rId65"/>
    <p:sldId id="499" r:id="rId66"/>
    <p:sldId id="455" r:id="rId67"/>
    <p:sldId id="493" r:id="rId68"/>
    <p:sldId id="494" r:id="rId69"/>
    <p:sldId id="462" r:id="rId70"/>
    <p:sldId id="495" r:id="rId71"/>
    <p:sldId id="496" r:id="rId72"/>
    <p:sldId id="468" r:id="rId73"/>
    <p:sldId id="460" r:id="rId74"/>
    <p:sldId id="461" r:id="rId75"/>
    <p:sldId id="469" r:id="rId76"/>
    <p:sldId id="470" r:id="rId77"/>
    <p:sldId id="472" r:id="rId78"/>
    <p:sldId id="473" r:id="rId79"/>
    <p:sldId id="474" r:id="rId80"/>
    <p:sldId id="475" r:id="rId81"/>
    <p:sldId id="476" r:id="rId82"/>
  </p:sldIdLst>
  <p:sldSz cx="9144000" cy="6858000" type="screen4x3"/>
  <p:notesSz cx="7315200" cy="96012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3" autoAdjust="0"/>
    <p:restoredTop sz="95226" autoAdjust="0"/>
  </p:normalViewPr>
  <p:slideViewPr>
    <p:cSldViewPr>
      <p:cViewPr varScale="1">
        <p:scale>
          <a:sx n="114" d="100"/>
          <a:sy n="114" d="100"/>
        </p:scale>
        <p:origin x="12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12083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1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pt-BR"/>
          </a:p>
        </p:txBody>
      </p:sp>
      <p:sp>
        <p:nvSpPr>
          <p:cNvPr id="12083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12083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1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9359E0B-CCC4-4F70-8DBB-A708D51C0678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1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pt-B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1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1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E236055-A98B-4743-9AC1-6718FF5AE5AF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55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69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83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Propriedades intensivas nao dependem da massa, tamanho ou forma das fases,</a:t>
            </a:r>
            <a:r>
              <a:rPr lang="pt-BR" baseline="0" dirty="0"/>
              <a:t> são uniformes. </a:t>
            </a:r>
            <a:r>
              <a:rPr lang="pt-B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Efeitos tais como campos gravitacionais, elétricos ou magnéticos, assim como efeitos de superfície são desprezados.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Linha</a:t>
            </a:r>
            <a:r>
              <a:rPr lang="pt-BR" baseline="0" dirty="0"/>
              <a:t> cheia – líquido saturado – ponto de bolha</a:t>
            </a:r>
          </a:p>
          <a:p>
            <a:r>
              <a:rPr lang="pt-BR" baseline="0" dirty="0"/>
              <a:t>Linha tracejada – vapor saturado – ponto de orvalho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lphaLcParenBoth"/>
            </a:pPr>
            <a:r>
              <a:rPr lang="pt-BR" dirty="0"/>
              <a:t>Representação</a:t>
            </a:r>
            <a:r>
              <a:rPr lang="pt-BR" baseline="0" dirty="0"/>
              <a:t> de um estágio ideal</a:t>
            </a:r>
          </a:p>
          <a:p>
            <a:pPr marL="228600" indent="-228600">
              <a:buAutoNum type="alphaLcParenBoth"/>
            </a:pPr>
            <a:r>
              <a:rPr lang="pt-BR" baseline="0" dirty="0"/>
              <a:t> e (c) apenas uma fase – não é um estágio ideal de destilação</a:t>
            </a:r>
          </a:p>
          <a:p>
            <a:pPr marL="228600" indent="-228600">
              <a:buNone/>
            </a:pPr>
            <a:r>
              <a:rPr lang="pt-BR" baseline="0" dirty="0"/>
              <a:t>(d) e (e) são estágios ideais – produção de duas fases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(a) Não ideal e (b) ideal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Esquerda – não ideal</a:t>
            </a:r>
          </a:p>
          <a:p>
            <a:r>
              <a:rPr lang="pt-BR" dirty="0"/>
              <a:t>Direita ideal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Arranjo</a:t>
            </a:r>
            <a:r>
              <a:rPr lang="pt-BR" baseline="0" dirty="0"/>
              <a:t> de intercondensador</a:t>
            </a:r>
          </a:p>
          <a:p>
            <a:r>
              <a:rPr lang="pt-BR" baseline="0" dirty="0"/>
              <a:t>Direita – ideal</a:t>
            </a:r>
          </a:p>
          <a:p>
            <a:r>
              <a:rPr lang="pt-BR" baseline="0" dirty="0"/>
              <a:t>Esquerda – não ideal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tângulo 3"/>
          <p:cNvSpPr/>
          <p:nvPr userDrawn="1"/>
        </p:nvSpPr>
        <p:spPr>
          <a:xfrm>
            <a:off x="121578" y="714356"/>
            <a:ext cx="9001156" cy="42862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2190750" cy="60198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419850" cy="60198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228600" y="1295400"/>
            <a:ext cx="8763000" cy="47244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1143000"/>
          </a:xfrm>
        </p:spPr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1428736"/>
            <a:ext cx="8848756" cy="4591064"/>
          </a:xfrm>
        </p:spPr>
        <p:txBody>
          <a:bodyPr/>
          <a:lstStyle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305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305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786874" cy="642942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49" y="1142984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03649" y="1782746"/>
            <a:ext cx="428310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34392" y="1142984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4392" y="1782746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A:\fundo.jpg"/>
          <p:cNvPicPr>
            <a:picLocks noChangeAspect="1" noChangeArrowheads="1"/>
          </p:cNvPicPr>
          <p:nvPr userDrawn="1"/>
        </p:nvPicPr>
        <p:blipFill>
          <a:blip r:embed="rId14" cstate="print"/>
          <a:srcRect t="2150"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44" y="0"/>
            <a:ext cx="8858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44" y="1419244"/>
            <a:ext cx="88487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2844" y="1000108"/>
            <a:ext cx="8858312" cy="12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lvl1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ü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53.jpeg"/><Relationship Id="rId1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Processamento de Petróleo e Gás Natural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5000636"/>
            <a:ext cx="6400800" cy="638164"/>
          </a:xfrm>
        </p:spPr>
        <p:txBody>
          <a:bodyPr/>
          <a:lstStyle/>
          <a:p>
            <a:r>
              <a:rPr lang="pt-BR" dirty="0"/>
              <a:t>DET06282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F7570E-7BB6-428B-BA38-BD659879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829284"/>
            <a:ext cx="7772400" cy="1470025"/>
          </a:xfrm>
        </p:spPr>
        <p:txBody>
          <a:bodyPr/>
          <a:lstStyle/>
          <a:p>
            <a:r>
              <a:rPr lang="pt-BR" dirty="0"/>
              <a:t>ELV – Comportamento Qualitativo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34ED76-E36B-4013-A473-5B4436C3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92896"/>
            <a:ext cx="4054191" cy="30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09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990D5-42CD-4251-B95B-7B91492E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ELV – Comportamento Qualitativo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FF636A-533B-475B-B6EC-7983AAB6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1700" r="2614" b="1658"/>
          <a:stretch/>
        </p:blipFill>
        <p:spPr>
          <a:xfrm>
            <a:off x="2267744" y="1196752"/>
            <a:ext cx="4193386" cy="48245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0AE2435-5C11-4295-9490-EC1B78325BB6}"/>
              </a:ext>
            </a:extLst>
          </p:cNvPr>
          <p:cNvSpPr txBox="1"/>
          <p:nvPr/>
        </p:nvSpPr>
        <p:spPr>
          <a:xfrm>
            <a:off x="131368" y="6021676"/>
            <a:ext cx="88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1: Diagrama </a:t>
            </a:r>
            <a:r>
              <a:rPr lang="pt-BR" sz="1400" dirty="0" err="1"/>
              <a:t>PTxy</a:t>
            </a:r>
            <a:r>
              <a:rPr lang="pt-BR" sz="1400" dirty="0"/>
              <a:t> para ELV.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</p:spTree>
    <p:extLst>
      <p:ext uri="{BB962C8B-B14F-4D97-AF65-F5344CB8AC3E}">
        <p14:creationId xmlns:p14="http://schemas.microsoft.com/office/powerpoint/2010/main" val="4296808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25D8B-90A5-440F-906C-5965682A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E76E53-72ED-4BE4-B68E-AF999A83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7758148" cy="53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97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de Fases</a:t>
            </a:r>
          </a:p>
        </p:txBody>
      </p:sp>
      <p:pic>
        <p:nvPicPr>
          <p:cNvPr id="4" name="Content Placeholder 3" descr="diagrama_pxy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2200" r="11600" b="7809"/>
          <a:stretch>
            <a:fillRect/>
          </a:stretch>
        </p:blipFill>
        <p:spPr>
          <a:xfrm>
            <a:off x="1475656" y="1116103"/>
            <a:ext cx="6048672" cy="4113097"/>
          </a:xfrm>
        </p:spPr>
      </p:pic>
      <p:sp>
        <p:nvSpPr>
          <p:cNvPr id="5" name="TextBox 4"/>
          <p:cNvSpPr txBox="1"/>
          <p:nvPr/>
        </p:nvSpPr>
        <p:spPr>
          <a:xfrm>
            <a:off x="0" y="5517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Figura 2: (a) Diagrama Pxy para 3 temperaturas e (b) Diagrama Txy para 3 pressões. Fonte: Smith, Van </a:t>
            </a:r>
            <a:r>
              <a:rPr lang="pt-BR" sz="1800" dirty="0" err="1"/>
              <a:t>Ness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Abbott (2007)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53EE7-4847-49B2-81D3-FE30447E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</a:t>
            </a:r>
            <a:r>
              <a:rPr lang="pt-BR" dirty="0" err="1"/>
              <a:t>PxT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7C3034-22F7-409F-AC5A-86922E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" r="1630"/>
          <a:stretch/>
        </p:blipFill>
        <p:spPr>
          <a:xfrm>
            <a:off x="323528" y="1268760"/>
            <a:ext cx="3384376" cy="37858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0BD105-FBC0-4C5D-A1B6-C98D7F72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173088"/>
            <a:ext cx="3649486" cy="3981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9EE08AF-CE04-4F6D-9017-0808C7CE5222}"/>
              </a:ext>
            </a:extLst>
          </p:cNvPr>
          <p:cNvSpPr txBox="1"/>
          <p:nvPr/>
        </p:nvSpPr>
        <p:spPr>
          <a:xfrm>
            <a:off x="142844" y="5877272"/>
            <a:ext cx="8821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3: Diagrama PT para várias composições. (a) diagrama completo, (b) parte do diagrama.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579BE0-866D-4DF1-A21C-0D80B9698D39}"/>
              </a:ext>
            </a:extLst>
          </p:cNvPr>
          <p:cNvSpPr txBox="1"/>
          <p:nvPr/>
        </p:nvSpPr>
        <p:spPr>
          <a:xfrm>
            <a:off x="1823997" y="515815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(a)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DC3367-3442-439C-8F1D-03A9D740E4F5}"/>
              </a:ext>
            </a:extLst>
          </p:cNvPr>
          <p:cNvSpPr txBox="1"/>
          <p:nvPr/>
        </p:nvSpPr>
        <p:spPr>
          <a:xfrm>
            <a:off x="5724128" y="518482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2567778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2EFA0-A240-4D87-AE34-75E8E961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A1A523-FD41-4CC4-814E-0574B9A8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8" y="1484784"/>
            <a:ext cx="4829331" cy="39662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2A731E-F6EA-47F5-AAA7-16FDE0D7B321}"/>
              </a:ext>
            </a:extLst>
          </p:cNvPr>
          <p:cNvSpPr txBox="1"/>
          <p:nvPr/>
        </p:nvSpPr>
        <p:spPr>
          <a:xfrm>
            <a:off x="131368" y="6021676"/>
            <a:ext cx="8761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4: (a) diagrama PT do etano/ n-heptano, (b) diagrama </a:t>
            </a:r>
            <a:r>
              <a:rPr lang="pt-BR" sz="1400" dirty="0" err="1"/>
              <a:t>xy</a:t>
            </a:r>
            <a:r>
              <a:rPr lang="pt-BR" sz="1400" dirty="0"/>
              <a:t>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3C09B-4089-4E04-B3AE-9579F40E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33" y="1492812"/>
            <a:ext cx="4018399" cy="3700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5F5E54-47C9-4F1F-BFEA-28A00054F518}"/>
              </a:ext>
            </a:extLst>
          </p:cNvPr>
          <p:cNvSpPr txBox="1"/>
          <p:nvPr/>
        </p:nvSpPr>
        <p:spPr>
          <a:xfrm>
            <a:off x="2354314" y="54285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(a)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D8060D-1CE0-4962-AB4F-B3147312268C}"/>
              </a:ext>
            </a:extLst>
          </p:cNvPr>
          <p:cNvSpPr txBox="1"/>
          <p:nvPr/>
        </p:nvSpPr>
        <p:spPr>
          <a:xfrm>
            <a:off x="6991926" y="537321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1170216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Txy a T constante (30ºC)</a:t>
            </a:r>
          </a:p>
        </p:txBody>
      </p:sp>
      <p:pic>
        <p:nvPicPr>
          <p:cNvPr id="4" name="Content Placeholder 3" descr="diagrama_Pxy_Tcte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311" t="2534" r="2985" b="54465"/>
          <a:stretch/>
        </p:blipFill>
        <p:spPr>
          <a:xfrm>
            <a:off x="683568" y="1124744"/>
            <a:ext cx="7418670" cy="4392488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4729486-6E10-4081-BE94-336FE3C39FBB}"/>
              </a:ext>
            </a:extLst>
          </p:cNvPr>
          <p:cNvSpPr txBox="1"/>
          <p:nvPr/>
        </p:nvSpPr>
        <p:spPr>
          <a:xfrm>
            <a:off x="467544" y="5729452"/>
            <a:ext cx="8136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5: Diagramas </a:t>
            </a:r>
            <a:r>
              <a:rPr lang="pt-BR" sz="1400" dirty="0" err="1"/>
              <a:t>Pxy</a:t>
            </a:r>
            <a:r>
              <a:rPr lang="pt-BR" sz="1400" dirty="0"/>
              <a:t> a T constante: (a) tetraidrofurano (1)/ Tetracloreto de carbono (2), (b) clorofórmio (1)/ tetraidrofurano (2).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6844F4-8ECF-4C78-AFA6-D32DD75155AE}"/>
              </a:ext>
            </a:extLst>
          </p:cNvPr>
          <p:cNvSpPr txBox="1"/>
          <p:nvPr/>
        </p:nvSpPr>
        <p:spPr>
          <a:xfrm>
            <a:off x="2483768" y="540256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(a)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ACEBA5-2135-4274-928A-36C1160E822E}"/>
              </a:ext>
            </a:extLst>
          </p:cNvPr>
          <p:cNvSpPr txBox="1"/>
          <p:nvPr/>
        </p:nvSpPr>
        <p:spPr>
          <a:xfrm>
            <a:off x="6444208" y="537873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(b)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a_Pxy_Tcte.jpg"/>
          <p:cNvPicPr>
            <a:picLocks noChangeAspect="1"/>
          </p:cNvPicPr>
          <p:nvPr/>
        </p:nvPicPr>
        <p:blipFill rotWithShape="1">
          <a:blip r:embed="rId2" cstate="print"/>
          <a:srcRect l="1493" t="50827" r="2985" b="5173"/>
          <a:stretch/>
        </p:blipFill>
        <p:spPr bwMode="auto">
          <a:xfrm>
            <a:off x="503548" y="898685"/>
            <a:ext cx="7840732" cy="465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Txy a T constante (30ºC)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42AEF8-0F96-478A-8DDD-E0D6699AE95E}"/>
              </a:ext>
            </a:extLst>
          </p:cNvPr>
          <p:cNvSpPr txBox="1"/>
          <p:nvPr/>
        </p:nvSpPr>
        <p:spPr>
          <a:xfrm>
            <a:off x="503548" y="5733256"/>
            <a:ext cx="8136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6: Diagramas </a:t>
            </a:r>
            <a:r>
              <a:rPr lang="pt-BR" sz="1400" dirty="0" err="1"/>
              <a:t>Pxy</a:t>
            </a:r>
            <a:r>
              <a:rPr lang="pt-BR" sz="1400" dirty="0"/>
              <a:t> a T constante: (c) </a:t>
            </a:r>
            <a:r>
              <a:rPr lang="pt-BR" sz="1400" dirty="0" err="1"/>
              <a:t>furano</a:t>
            </a:r>
            <a:r>
              <a:rPr lang="pt-BR" sz="1400" dirty="0"/>
              <a:t> (1)/ Tetracloreto de carbono (2), (d) etanol(1)/ tetraidrofurano (2).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02E2DB-058E-4690-A6C0-820F2720BC02}"/>
              </a:ext>
            </a:extLst>
          </p:cNvPr>
          <p:cNvSpPr txBox="1"/>
          <p:nvPr/>
        </p:nvSpPr>
        <p:spPr>
          <a:xfrm>
            <a:off x="2627784" y="54562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(c)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E56502-4663-4EAB-8ECC-A6D1058015E1}"/>
              </a:ext>
            </a:extLst>
          </p:cNvPr>
          <p:cNvSpPr txBox="1"/>
          <p:nvPr/>
        </p:nvSpPr>
        <p:spPr>
          <a:xfrm>
            <a:off x="6660232" y="537321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(d)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a_Pxy_Pc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291" t="51411" b="1536"/>
          <a:stretch>
            <a:fillRect/>
          </a:stretch>
        </p:blipFill>
        <p:spPr>
          <a:xfrm>
            <a:off x="899592" y="1318545"/>
            <a:ext cx="7599286" cy="446449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 Txy a 1 atm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D98D79-4663-4D22-8D53-833F4FE627A6}"/>
              </a:ext>
            </a:extLst>
          </p:cNvPr>
          <p:cNvSpPr txBox="1"/>
          <p:nvPr/>
        </p:nvSpPr>
        <p:spPr>
          <a:xfrm>
            <a:off x="128424" y="5930116"/>
            <a:ext cx="8872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7: Diagramas </a:t>
            </a:r>
            <a:r>
              <a:rPr lang="pt-BR" sz="1400" dirty="0" err="1"/>
              <a:t>Txy</a:t>
            </a:r>
            <a:r>
              <a:rPr lang="pt-BR" sz="1400" dirty="0"/>
              <a:t> a P constante: (a) </a:t>
            </a:r>
            <a:r>
              <a:rPr lang="pt-BR" sz="1400" dirty="0" err="1"/>
              <a:t>furano</a:t>
            </a:r>
            <a:r>
              <a:rPr lang="pt-BR" sz="1400" dirty="0"/>
              <a:t> (1)/ Tetracloreto de carbono (2), (b) etanol(1)/ tetraidrofurano (2). Fonte: Smith, Van </a:t>
            </a:r>
            <a:r>
              <a:rPr lang="pt-BR" sz="1400" dirty="0" err="1"/>
              <a:t>Ness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Abbott (2007)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B46EB-8D0F-4815-9D85-4953C5D6285D}"/>
              </a:ext>
            </a:extLst>
          </p:cNvPr>
          <p:cNvSpPr txBox="1"/>
          <p:nvPr/>
        </p:nvSpPr>
        <p:spPr>
          <a:xfrm>
            <a:off x="2699792" y="56291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2CA8DE-4FDE-444E-B08F-3A5BA52901A6}"/>
              </a:ext>
            </a:extLst>
          </p:cNvPr>
          <p:cNvSpPr txBox="1"/>
          <p:nvPr/>
        </p:nvSpPr>
        <p:spPr>
          <a:xfrm>
            <a:off x="6588224" y="567228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(b)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</a:t>
            </a:r>
            <a:r>
              <a:rPr lang="pt-BR" dirty="0" err="1"/>
              <a:t>Txy</a:t>
            </a:r>
            <a:endParaRPr lang="pt-B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12470" t="5413" r="13189" b="3939"/>
          <a:stretch>
            <a:fillRect/>
          </a:stretch>
        </p:blipFill>
        <p:spPr bwMode="auto">
          <a:xfrm>
            <a:off x="1835696" y="1124744"/>
            <a:ext cx="4752528" cy="482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475E2E5-D5B7-4DA4-8A15-5414AFED2F5F}"/>
              </a:ext>
            </a:extLst>
          </p:cNvPr>
          <p:cNvSpPr txBox="1"/>
          <p:nvPr/>
        </p:nvSpPr>
        <p:spPr>
          <a:xfrm>
            <a:off x="128424" y="5930116"/>
            <a:ext cx="8872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Figura 8: Diagramas </a:t>
            </a:r>
            <a:r>
              <a:rPr lang="pt-BR" sz="1400" dirty="0" err="1"/>
              <a:t>Txy</a:t>
            </a:r>
            <a:r>
              <a:rPr lang="pt-BR" sz="1400" dirty="0"/>
              <a:t> a P constante.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Programático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Termodinâmica aplicada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Balanço de material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Processo de vaporização e equilíbrio flash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Processos e equipamentos de tranferência de calor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Modelos para Equilíbrio Líquido-Vapor: ELV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 de Raoult</a:t>
            </a:r>
          </a:p>
          <a:p>
            <a:pPr lvl="1"/>
            <a:r>
              <a:rPr lang="pt-BR" dirty="0"/>
              <a:t>Fase vapor é um gás ideal</a:t>
            </a:r>
          </a:p>
          <a:p>
            <a:pPr lvl="1"/>
            <a:r>
              <a:rPr lang="pt-BR" dirty="0"/>
              <a:t>Fase líquida é uma solução ideial – representada por espécies moleculares não tão diferentes em tamanho e quimicamente simulares</a:t>
            </a:r>
          </a:p>
          <a:p>
            <a:pPr lvl="2">
              <a:buNone/>
            </a:pPr>
            <a:endParaRPr lang="pt-BR" dirty="0"/>
          </a:p>
          <a:p>
            <a:pPr lvl="1">
              <a:buNone/>
            </a:pPr>
            <a:r>
              <a:rPr lang="pt-BR" dirty="0"/>
              <a:t>Sendo:</a:t>
            </a:r>
          </a:p>
          <a:p>
            <a:pPr lvl="1">
              <a:buNone/>
            </a:pPr>
            <a:r>
              <a:rPr lang="pt-BR" dirty="0"/>
              <a:t>xi = fração molar da fase líquida</a:t>
            </a:r>
          </a:p>
          <a:p>
            <a:pPr lvl="1">
              <a:buNone/>
            </a:pPr>
            <a:r>
              <a:rPr lang="pt-BR" dirty="0"/>
              <a:t>yi = fração molar da fase vapor</a:t>
            </a:r>
          </a:p>
          <a:p>
            <a:pPr lvl="1">
              <a:buNone/>
            </a:pPr>
            <a:endParaRPr lang="pt-BR" dirty="0"/>
          </a:p>
          <a:p>
            <a:pPr lvl="1">
              <a:buNone/>
            </a:pPr>
            <a:r>
              <a:rPr lang="pt-BR" dirty="0"/>
              <a:t>yi*P = pressão parcial da espécie i</a:t>
            </a:r>
          </a:p>
          <a:p>
            <a:pPr lvl="1">
              <a:buNone/>
            </a:pPr>
            <a:r>
              <a:rPr lang="pt-BR" dirty="0"/>
              <a:t> </a:t>
            </a:r>
          </a:p>
          <a:p>
            <a:pPr lvl="1"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070349" y="3314700"/>
          <a:ext cx="2397861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Equation" r:id="rId3" imgW="1002960" imgH="228600" progId="Equation.3">
                  <p:embed/>
                </p:oleObj>
              </mc:Choice>
              <mc:Fallback>
                <p:oleObj name="Equation" r:id="rId3" imgW="10029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349" y="3314700"/>
                        <a:ext cx="2397861" cy="5463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2320" y="5013176"/>
          <a:ext cx="4659760" cy="41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Equation" r:id="rId5" imgW="2539800" imgH="228600" progId="Equation.3">
                  <p:embed/>
                </p:oleObj>
              </mc:Choice>
              <mc:Fallback>
                <p:oleObj name="Equation" r:id="rId5" imgW="25398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20" y="5013176"/>
                        <a:ext cx="4659760" cy="418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5B38D-4832-4DC0-B03D-B01BEB8E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424D9A-6A80-4C20-B86E-49BAEB10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1052736"/>
            <a:ext cx="8848756" cy="4591064"/>
          </a:xfrm>
        </p:spPr>
        <p:txBody>
          <a:bodyPr/>
          <a:lstStyle/>
          <a:p>
            <a:r>
              <a:rPr lang="pt-BR" dirty="0"/>
              <a:t>Normalmente, as N variáveis são especificadas fixando T ou P e as composições da fase líquida ou vapor. Por isto, a maior parte dos cálculos de equilíbrio líquido-vapor cai em uma das seguintes categorias:</a:t>
            </a:r>
          </a:p>
          <a:p>
            <a:pPr marL="0" indent="0">
              <a:buNone/>
            </a:pPr>
            <a:r>
              <a:rPr lang="pt-BR" dirty="0"/>
              <a:t>	a) Dados P e xi, calcular T e </a:t>
            </a:r>
            <a:r>
              <a:rPr lang="pt-BR" dirty="0" err="1"/>
              <a:t>yi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	b) Dados T e xi, calcular P e </a:t>
            </a:r>
            <a:r>
              <a:rPr lang="pt-BR" dirty="0" err="1"/>
              <a:t>yi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	c) Dados P e </a:t>
            </a:r>
            <a:r>
              <a:rPr lang="pt-BR" dirty="0" err="1"/>
              <a:t>yi</a:t>
            </a:r>
            <a:r>
              <a:rPr lang="pt-BR" dirty="0"/>
              <a:t>, calcular T e xi.</a:t>
            </a:r>
          </a:p>
          <a:p>
            <a:pPr marL="0" indent="0">
              <a:buNone/>
            </a:pPr>
            <a:r>
              <a:rPr lang="pt-BR" dirty="0"/>
              <a:t>	d) Dados T e </a:t>
            </a:r>
            <a:r>
              <a:rPr lang="pt-BR" dirty="0" err="1"/>
              <a:t>yi</a:t>
            </a:r>
            <a:r>
              <a:rPr lang="pt-BR" dirty="0"/>
              <a:t>, calcular P e xi.</a:t>
            </a:r>
          </a:p>
          <a:p>
            <a:pPr marL="0" indent="0">
              <a:buNone/>
            </a:pPr>
            <a:r>
              <a:rPr lang="pt-BR" dirty="0"/>
              <a:t>Os primeiros dois casos são chamados de cálculos de ponto de bolha, enquanto os dois últimos são chamados de cálculos de ponto de orvalho.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88501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D3181B-5AB7-499C-8CCA-792B0939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</a:t>
            </a:r>
            <a:r>
              <a:rPr lang="pt-BR" dirty="0" err="1"/>
              <a:t>excel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D5639F-A012-4A2E-AF10-05CD1E213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Cálculos do equilíbrio líquido-vapor</a:t>
            </a:r>
          </a:p>
        </p:txBody>
      </p:sp>
    </p:spTree>
    <p:extLst>
      <p:ext uri="{BB962C8B-B14F-4D97-AF65-F5344CB8AC3E}">
        <p14:creationId xmlns:p14="http://schemas.microsoft.com/office/powerpoint/2010/main" val="17454876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 de Henry</a:t>
            </a:r>
          </a:p>
          <a:p>
            <a:pPr lvl="1"/>
            <a:r>
              <a:rPr lang="pt-BR" dirty="0"/>
              <a:t>é aplicada para pressões pequenas o suficiente para que a fase vapor seja considerada um gás ideal, sendo expressa:</a:t>
            </a:r>
          </a:p>
          <a:p>
            <a:pPr lvl="1">
              <a:buNone/>
            </a:pPr>
            <a:endParaRPr lang="pt-BR" dirty="0"/>
          </a:p>
          <a:p>
            <a:pPr lvl="1">
              <a:buNone/>
            </a:pPr>
            <a:endParaRPr lang="pt-BR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Modelos para Equilíbrio Líquido-Vapor: ELV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684213" y="3284538"/>
                <a:ext cx="7704137" cy="79216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pt-BR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𝑠𝑒𝑛𝑑𝑜</m:t>
                      </m:r>
                      <m: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constante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Henry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os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valores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obtidos</m:t>
                      </m:r>
                      <m:r>
                        <m:rPr>
                          <m:nor/>
                        </m:rPr>
                        <a:rPr lang="pt-BR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experimentalmente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3284538"/>
                <a:ext cx="7704137" cy="792162"/>
              </a:xfrm>
              <a:prstGeom prst="rect">
                <a:avLst/>
              </a:prstGeom>
              <a:blipFill>
                <a:blip r:embed="rId2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Desvios da Idealidade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Representadas pelos coeficientes de atividade e fugacidade, levando a representação segundo a equação: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/>
              <a:t>Sendo: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  <a:p>
            <a:pPr lvl="1" algn="just">
              <a:lnSpc>
                <a:spcPct val="150000"/>
              </a:lnSpc>
              <a:buNone/>
            </a:pPr>
            <a:endParaRPr lang="pt-BR" dirty="0"/>
          </a:p>
          <a:p>
            <a:pPr lvl="1" algn="just">
              <a:lnSpc>
                <a:spcPct val="150000"/>
              </a:lnSpc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39752" y="3068960"/>
          <a:ext cx="3881902" cy="618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Equation" r:id="rId3" imgW="1434960" imgH="228600" progId="Equation.3">
                  <p:embed/>
                </p:oleObj>
              </mc:Choice>
              <mc:Fallback>
                <p:oleObj name="Equation" r:id="rId3" imgW="14349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068960"/>
                        <a:ext cx="3881902" cy="618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39552" y="4365104"/>
          <a:ext cx="428447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Equation" r:id="rId5" imgW="1942920" imgH="457200" progId="Equation.3">
                  <p:embed/>
                </p:oleObj>
              </mc:Choice>
              <mc:Fallback>
                <p:oleObj name="Equation" r:id="rId5" imgW="194292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365104"/>
                        <a:ext cx="4284476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876DB-9BD3-4BBB-92F5-AC1A5E78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Desvios da idealidade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5C85DA-E970-4AEB-B479-BEDDD633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procedimento é representar as </a:t>
            </a:r>
            <a:r>
              <a:rPr lang="pt-BR" u="sng" dirty="0"/>
              <a:t>fugacidades da fase líquida </a:t>
            </a:r>
            <a:r>
              <a:rPr lang="pt-BR" dirty="0"/>
              <a:t>usando o </a:t>
            </a:r>
            <a:r>
              <a:rPr lang="pt-BR" u="sng" dirty="0"/>
              <a:t>coeficiente de atividade </a:t>
            </a:r>
            <a:r>
              <a:rPr lang="pt-BR" dirty="0"/>
              <a:t>e uma fugacidade de referência: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e as </a:t>
            </a:r>
            <a:r>
              <a:rPr lang="pt-BR" u="sng" dirty="0"/>
              <a:t>fugacidades da fase vapor </a:t>
            </a:r>
            <a:r>
              <a:rPr lang="pt-BR" dirty="0"/>
              <a:t>usando o </a:t>
            </a:r>
            <a:r>
              <a:rPr lang="pt-BR" u="sng" dirty="0"/>
              <a:t>coeficiente de fugacidade</a:t>
            </a:r>
            <a:r>
              <a:rPr lang="pt-B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7BBBF5F-F42B-4FE3-AB4B-EE716DA8C2F0}"/>
                  </a:ext>
                </a:extLst>
              </p:cNvPr>
              <p:cNvSpPr txBox="1"/>
              <p:nvPr/>
            </p:nvSpPr>
            <p:spPr>
              <a:xfrm>
                <a:off x="971600" y="3005880"/>
                <a:ext cx="1649554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7BBBF5F-F42B-4FE3-AB4B-EE716DA8C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05880"/>
                <a:ext cx="1649554" cy="3916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A2DDE3B-18E8-48F3-BEDB-F9384A721490}"/>
                  </a:ext>
                </a:extLst>
              </p:cNvPr>
              <p:cNvSpPr txBox="1"/>
              <p:nvPr/>
            </p:nvSpPr>
            <p:spPr>
              <a:xfrm>
                <a:off x="971022" y="4974670"/>
                <a:ext cx="1650132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A2DDE3B-18E8-48F3-BEDB-F9384A721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22" y="4974670"/>
                <a:ext cx="1650132" cy="391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94666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0A2EF-BF0C-4E48-96D4-5D244DAC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 de Equilíbrio de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71C18B-8C7B-40B0-A931-6928DEDC2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critério de equilíbrio líquido-vapor (slide 7)  pode ser expresso em termos de igualdade das fugacidades:</a:t>
            </a:r>
          </a:p>
          <a:p>
            <a:endParaRPr lang="pt-BR" dirty="0"/>
          </a:p>
          <a:p>
            <a:endParaRPr lang="pt-BR" dirty="0"/>
          </a:p>
          <a:p>
            <a:pPr algn="just"/>
            <a:r>
              <a:rPr lang="pt-BR" dirty="0"/>
              <a:t>A fugacidade da fase líquida é função da temperatura T, da pressão P e das N-1 frações molares independentes na fase líquida x</a:t>
            </a:r>
            <a:r>
              <a:rPr lang="pt-BR" baseline="-25000" dirty="0"/>
              <a:t>i</a:t>
            </a:r>
            <a:r>
              <a:rPr lang="pt-BR" dirty="0"/>
              <a:t>; a fugacidade da fase vapor é função da temperatura T, da pressão P, e das N-1 frações molares independentes na fase vapor </a:t>
            </a:r>
            <a:r>
              <a:rPr lang="pt-BR" dirty="0" err="1"/>
              <a:t>y</a:t>
            </a:r>
            <a:r>
              <a:rPr lang="pt-BR" baseline="-25000" dirty="0" err="1"/>
              <a:t>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66C72C7-6D2A-43C0-A523-6D86BACDF650}"/>
                  </a:ext>
                </a:extLst>
              </p:cNvPr>
              <p:cNvSpPr txBox="1"/>
              <p:nvPr/>
            </p:nvSpPr>
            <p:spPr>
              <a:xfrm>
                <a:off x="2915816" y="2627808"/>
                <a:ext cx="3310843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66C72C7-6D2A-43C0-A523-6D86BACD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627808"/>
                <a:ext cx="3310843" cy="3916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197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Cálculos de Equilíbrio de Fases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Recapitulando, a maior parte dos cálculos do ELV cai em uma das seguintes categorias:</a:t>
            </a:r>
          </a:p>
          <a:p>
            <a:pPr lvl="1" algn="just">
              <a:lnSpc>
                <a:spcPct val="150000"/>
              </a:lnSpc>
            </a:pPr>
            <a:r>
              <a:rPr lang="pt-BR" sz="2800" dirty="0"/>
              <a:t>Dados P e x</a:t>
            </a:r>
            <a:r>
              <a:rPr lang="pt-BR" sz="2800" baseline="-25000" dirty="0"/>
              <a:t>i</a:t>
            </a:r>
            <a:r>
              <a:rPr lang="pt-BR" sz="2800" dirty="0"/>
              <a:t>, calcular T e y</a:t>
            </a:r>
            <a:r>
              <a:rPr lang="pt-BR" sz="2800" baseline="-25000" dirty="0"/>
              <a:t>i</a:t>
            </a:r>
            <a:r>
              <a:rPr lang="pt-BR" sz="28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pt-BR" sz="2800" dirty="0"/>
              <a:t>Dados T e x</a:t>
            </a:r>
            <a:r>
              <a:rPr lang="pt-BR" sz="2800" baseline="-25000" dirty="0"/>
              <a:t>i</a:t>
            </a:r>
            <a:r>
              <a:rPr lang="pt-BR" sz="2800" dirty="0"/>
              <a:t>, calcular P e y</a:t>
            </a:r>
            <a:r>
              <a:rPr lang="pt-BR" sz="2800" baseline="-25000" dirty="0"/>
              <a:t>i</a:t>
            </a:r>
            <a:r>
              <a:rPr lang="pt-BR" sz="28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pt-BR" sz="2800" dirty="0"/>
              <a:t>Dados P e y</a:t>
            </a:r>
            <a:r>
              <a:rPr lang="pt-BR" sz="2800" baseline="-25000" dirty="0"/>
              <a:t>i</a:t>
            </a:r>
            <a:r>
              <a:rPr lang="pt-BR" sz="2800" dirty="0"/>
              <a:t>, calcular T e x</a:t>
            </a:r>
            <a:r>
              <a:rPr lang="pt-BR" sz="2800" baseline="-25000" dirty="0"/>
              <a:t>i</a:t>
            </a:r>
            <a:r>
              <a:rPr lang="pt-BR" sz="28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pt-BR" sz="2800" dirty="0"/>
              <a:t>Dados T e y</a:t>
            </a:r>
            <a:r>
              <a:rPr lang="pt-BR" sz="2800" baseline="-25000" dirty="0"/>
              <a:t>i</a:t>
            </a:r>
            <a:r>
              <a:rPr lang="pt-BR" sz="2800" dirty="0"/>
              <a:t>, calcular P e x</a:t>
            </a:r>
            <a:r>
              <a:rPr lang="pt-BR" sz="2800" baseline="-25000" dirty="0"/>
              <a:t>i</a:t>
            </a:r>
            <a:r>
              <a:rPr lang="pt-BR" sz="2800" dirty="0"/>
              <a:t>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18722-F896-4B5D-B0FF-6A6292EB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9597D-3B9B-4E02-8B50-31FEE536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Abordagem </a:t>
            </a:r>
            <a:r>
              <a:rPr lang="pt-BR" i="1" dirty="0" err="1"/>
              <a:t>gamma-phi</a:t>
            </a:r>
            <a:r>
              <a:rPr lang="pt-BR" i="1" dirty="0"/>
              <a:t>: </a:t>
            </a:r>
            <a:r>
              <a:rPr lang="pt-BR" dirty="0"/>
              <a:t>uma equação de estado, através do coeficiente de fugacidade, é usada para predizer o comportamento e as não idealidades da fase vapor, enquanto um modelo de energia livre de Gibbs em excesso, através do coeficiente de atividade, é usado para predizer o comportamento e as não idealidades da fase líquida.</a:t>
            </a:r>
          </a:p>
          <a:p>
            <a:pPr algn="just"/>
            <a:r>
              <a:rPr lang="pt-BR" dirty="0"/>
              <a:t>Abordagem </a:t>
            </a:r>
            <a:r>
              <a:rPr lang="pt-BR" i="1" dirty="0" err="1"/>
              <a:t>phi-phi</a:t>
            </a:r>
            <a:r>
              <a:rPr lang="pt-BR" i="1" dirty="0"/>
              <a:t>: </a:t>
            </a:r>
            <a:r>
              <a:rPr lang="pt-BR" dirty="0"/>
              <a:t>uma equação de estado é usada para representar o comportamento e as não idealidades de ambas as fases em equilíbrio, através dos respectivos coeficientes de fugacidade. </a:t>
            </a:r>
          </a:p>
        </p:txBody>
      </p:sp>
    </p:spTree>
    <p:extLst>
      <p:ext uri="{BB962C8B-B14F-4D97-AF65-F5344CB8AC3E}">
        <p14:creationId xmlns:p14="http://schemas.microsoft.com/office/powerpoint/2010/main" val="248832662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3ABC5-807D-4212-B8BA-B42F2883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</a:t>
            </a:r>
            <a:r>
              <a:rPr lang="pt-BR" i="1" dirty="0" err="1"/>
              <a:t>gamma-phi</a:t>
            </a:r>
            <a:endParaRPr lang="pt-BR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155FD8-2AD0-46D1-9ED7-375FEDA0C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coeficientes de atividade são independentes da pressão</a:t>
            </a:r>
          </a:p>
          <a:p>
            <a:pPr algn="just"/>
            <a:r>
              <a:rPr lang="pt-BR" dirty="0"/>
              <a:t>O volume molar da fase líquida é independente da pressão e é igual ao volume do líquido saturado </a:t>
            </a:r>
            <a:r>
              <a:rPr lang="pt-BR" dirty="0" err="1"/>
              <a:t>V</a:t>
            </a:r>
            <a:r>
              <a:rPr lang="pt-BR" baseline="-25000" dirty="0" err="1"/>
              <a:t>sat</a:t>
            </a:r>
            <a:r>
              <a:rPr lang="pt-BR" baseline="-25000" dirty="0"/>
              <a:t> </a:t>
            </a:r>
            <a:r>
              <a:rPr lang="pt-BR" dirty="0"/>
              <a:t>(correção de </a:t>
            </a:r>
            <a:r>
              <a:rPr lang="pt-BR" i="1" dirty="0" err="1"/>
              <a:t>Poynting</a:t>
            </a:r>
            <a:r>
              <a:rPr lang="pt-BR" dirty="0"/>
              <a:t>)</a:t>
            </a:r>
          </a:p>
          <a:p>
            <a:pPr algn="just"/>
            <a:endParaRPr lang="pt-BR" sz="20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r>
              <a:rPr lang="pt-BR" dirty="0"/>
              <a:t>A fugacidade de referência pode ser expressa como:</a:t>
            </a:r>
          </a:p>
          <a:p>
            <a:pPr algn="just"/>
            <a:endParaRPr lang="pt-BR" sz="2400" dirty="0"/>
          </a:p>
          <a:p>
            <a:pPr algn="just"/>
            <a:r>
              <a:rPr lang="pt-BR" dirty="0"/>
              <a:t>O critério de equilíbrio (slide 26) pode ser reescrito como: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65DBC1-C17D-4EFE-8C62-F27AFBED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12" y="3181381"/>
            <a:ext cx="1695238" cy="4952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41EA94-5BC4-45D5-8C04-39A8E7D2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11" y="4293096"/>
            <a:ext cx="1524375" cy="3196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9A9CA7-0EDA-4916-8192-E0DADC3C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5310026"/>
            <a:ext cx="2626854" cy="3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989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286208"/>
            <a:ext cx="8848756" cy="4591064"/>
          </a:xfrm>
        </p:spPr>
        <p:txBody>
          <a:bodyPr/>
          <a:lstStyle/>
          <a:p>
            <a:pPr algn="just"/>
            <a:r>
              <a:rPr lang="pt-BR" dirty="0"/>
              <a:t>Introdução à Termodinâmica da Engenharia Química</a:t>
            </a:r>
          </a:p>
          <a:p>
            <a:pPr lvl="1" algn="just"/>
            <a:r>
              <a:rPr lang="pt-BR" dirty="0"/>
              <a:t>Smith, Van Ness e Abbott, 7ª Ed.</a:t>
            </a:r>
          </a:p>
          <a:p>
            <a:pPr algn="just"/>
            <a:r>
              <a:rPr lang="pt-BR" dirty="0"/>
              <a:t>Distillation Design</a:t>
            </a:r>
          </a:p>
          <a:p>
            <a:pPr lvl="1" algn="just"/>
            <a:r>
              <a:rPr lang="pt-BR" dirty="0"/>
              <a:t>Henry Z. Kister, 1992</a:t>
            </a:r>
          </a:p>
          <a:p>
            <a:pPr algn="just"/>
            <a:r>
              <a:rPr lang="pt-BR" dirty="0"/>
              <a:t>Fundamentos de Transferência de Calor e de Massa</a:t>
            </a:r>
          </a:p>
          <a:p>
            <a:pPr lvl="1" algn="just"/>
            <a:r>
              <a:rPr lang="pt-BR" dirty="0"/>
              <a:t>Incropera, DeWitt, Bergman, Lavine – 6ª Ed.</a:t>
            </a:r>
          </a:p>
          <a:p>
            <a:pPr algn="just"/>
            <a:r>
              <a:rPr lang="pt-BR" dirty="0"/>
              <a:t>Equilibrium Stage Separation Operations in Chemical Engineering</a:t>
            </a:r>
          </a:p>
          <a:p>
            <a:pPr lvl="1" algn="just"/>
            <a:r>
              <a:rPr lang="pt-BR" dirty="0"/>
              <a:t>Ernest J. Henley</a:t>
            </a:r>
          </a:p>
          <a:p>
            <a:pPr lvl="1" algn="just"/>
            <a:r>
              <a:rPr lang="pt-BR" dirty="0"/>
              <a:t>J.D. Seader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FDA21-44A5-4F72-9446-1B3FB0D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</a:t>
            </a:r>
            <a:r>
              <a:rPr lang="pt-BR" i="1" dirty="0" err="1"/>
              <a:t>phi-phi</a:t>
            </a:r>
            <a:endParaRPr lang="pt-BR" i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B0A7B0-3195-4206-AC95-B5DA809D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4" y="1160176"/>
            <a:ext cx="8848756" cy="4591064"/>
          </a:xfrm>
        </p:spPr>
        <p:txBody>
          <a:bodyPr/>
          <a:lstStyle/>
          <a:p>
            <a:r>
              <a:rPr lang="pt-BR" dirty="0"/>
              <a:t>O critério de equilíbrio é reescrito em termos de fugacidade de ambas as fases</a:t>
            </a:r>
          </a:p>
          <a:p>
            <a:endParaRPr lang="pt-BR" dirty="0"/>
          </a:p>
          <a:p>
            <a:pPr algn="just"/>
            <a:r>
              <a:rPr lang="pt-BR" dirty="0"/>
              <a:t>Uma </a:t>
            </a:r>
            <a:r>
              <a:rPr lang="pt-BR" u="sng" dirty="0"/>
              <a:t>equação de estado </a:t>
            </a:r>
            <a:r>
              <a:rPr lang="pt-BR" dirty="0"/>
              <a:t>é usada para representar o comportamento e as </a:t>
            </a:r>
            <a:r>
              <a:rPr lang="pt-BR" u="sng" dirty="0"/>
              <a:t>não idealidades de ambas as fases </a:t>
            </a:r>
            <a:r>
              <a:rPr lang="pt-BR" dirty="0"/>
              <a:t>em equilíbrio, através dos respectivos coeficientes de fugacidade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87C97B-CEC9-4F83-A2D0-F0934F00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0" y="-2685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1E43D20C-5FD6-4E49-AA2A-7D7EF59F1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851437"/>
              </p:ext>
            </p:extLst>
          </p:nvPr>
        </p:nvGraphicFramePr>
        <p:xfrm>
          <a:off x="3059832" y="1757347"/>
          <a:ext cx="804064" cy="25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r:id="rId3" imgW="761669" imgH="241195" progId="Equation">
                  <p:embed/>
                </p:oleObj>
              </mc:Choice>
              <mc:Fallback>
                <p:oleObj r:id="rId3" imgW="761669" imgH="241195" progId="Equatio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757347"/>
                        <a:ext cx="804064" cy="251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F472821F-4021-4AE5-AB42-0131D0D9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0" y="4267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41E972-F58C-4E87-9ED3-37D9D679C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512" y="1745351"/>
            <a:ext cx="850552" cy="2632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216D03D-DD96-4BCB-A13B-CD1BA3255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131" y="2177897"/>
            <a:ext cx="819048" cy="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2532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pt-BR" sz="2400" dirty="0"/>
              <a:t>Cálculos de Equilíbrio: ponto de bolha e ponto de orvalho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047" t="26646" r="27880" b="12185"/>
          <a:stretch>
            <a:fillRect/>
          </a:stretch>
        </p:blipFill>
        <p:spPr bwMode="auto">
          <a:xfrm>
            <a:off x="0" y="1006024"/>
            <a:ext cx="7344816" cy="585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812360" y="1988840"/>
            <a:ext cx="677108" cy="3459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Cálculo de Bolha T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Temperatura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44" y="1268760"/>
            <a:ext cx="8848756" cy="4591064"/>
          </a:xfrm>
        </p:spPr>
        <p:txBody>
          <a:bodyPr/>
          <a:lstStyle/>
          <a:p>
            <a:pPr algn="just" hangingPunct="0">
              <a:lnSpc>
                <a:spcPct val="150000"/>
              </a:lnSpc>
            </a:pPr>
            <a:r>
              <a:rPr lang="pt-BR" dirty="0"/>
              <a:t>Quando yi não for igual à unidade, o valor admitido de T deve ser ajustado de acordo a algum esquema razoável, considerando que, se yi &gt; 1, a temperatura admitida é muito alta, e, se yi &lt; 1, a temperatura admitida é muito baixa. Prausnitz et al. propõem o uso de uma função Newton-Raphson para determinar o novo valor de T, aproveitando o critério de equilíbrio. Pode-se escrever:</a:t>
            </a:r>
          </a:p>
          <a:p>
            <a:pPr algn="just" hangingPunct="0">
              <a:lnSpc>
                <a:spcPct val="150000"/>
              </a:lnSpc>
              <a:buNone/>
            </a:pPr>
            <a:r>
              <a:rPr lang="pt-BR" dirty="0"/>
              <a:t> 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Procedimento – Cálculo da Temperatura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condição                   deve ser cumprida: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None/>
            </a:pPr>
            <a:r>
              <a:rPr lang="pt-BR" dirty="0"/>
              <a:t>o que equivale dizer F(T)=0, uma função da temperatura.</a:t>
            </a:r>
          </a:p>
          <a:p>
            <a:pPr>
              <a:buNone/>
            </a:pPr>
            <a:endParaRPr lang="pt-BR" dirty="0"/>
          </a:p>
          <a:p>
            <a:pPr algn="ctr">
              <a:lnSpc>
                <a:spcPct val="150000"/>
              </a:lnSpc>
              <a:buNone/>
            </a:pPr>
            <a:r>
              <a:rPr lang="pt-BR" dirty="0"/>
              <a:t>	</a:t>
            </a:r>
            <a:r>
              <a:rPr lang="pt-BR" i="1" dirty="0"/>
              <a:t>Procura-se a raiz desta função com um procedimento tipo Newton-Raphson 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23728" y="1426133"/>
          <a:ext cx="1287512" cy="778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Equation" r:id="rId3" imgW="558720" imgH="304560" progId="Equation.3">
                  <p:embed/>
                </p:oleObj>
              </mc:Choice>
              <mc:Fallback>
                <p:oleObj name="Equation" r:id="rId3" imgW="55872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426133"/>
                        <a:ext cx="1287512" cy="778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843808" y="2204864"/>
          <a:ext cx="2477638" cy="1079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1" name="Equation" r:id="rId5" imgW="990360" imgH="431640" progId="Equation.3">
                  <p:embed/>
                </p:oleObj>
              </mc:Choice>
              <mc:Fallback>
                <p:oleObj name="Equation" r:id="rId5" imgW="99036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204864"/>
                        <a:ext cx="2477638" cy="10799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Razão de Equilíbrio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24744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Medida da tendência de uma espécie química se dividir preferencialmente entre fases líquida e vapor, podendo ser expressa como: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966468" y="2636912"/>
          <a:ext cx="1541636" cy="305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3" imgW="634680" imgH="1257120" progId="Equation.3">
                  <p:embed/>
                </p:oleObj>
              </mc:Choice>
              <mc:Fallback>
                <p:oleObj name="Equation" r:id="rId3" imgW="634680" imgH="12571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468" y="2636912"/>
                        <a:ext cx="1541636" cy="3052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45024"/>
            <a:ext cx="914400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2400" dirty="0"/>
              <a:t>Valores de K para sistemas hidrocarbonetos leves – Faixa de baixa temperatura</a:t>
            </a:r>
          </a:p>
        </p:txBody>
      </p:sp>
      <p:pic>
        <p:nvPicPr>
          <p:cNvPr id="4" name="Content Placeholder 3" descr="depristier-baix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108" t="2789" r="2891" b="1536"/>
          <a:stretch>
            <a:fillRect/>
          </a:stretch>
        </p:blipFill>
        <p:spPr>
          <a:xfrm>
            <a:off x="2483768" y="1054268"/>
            <a:ext cx="4104456" cy="5327060"/>
          </a:xfr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45024"/>
            <a:ext cx="914400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4" descr="pristier_alt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0436" t="12200" r="26051" b="29768"/>
          <a:stretch>
            <a:fillRect/>
          </a:stretch>
        </p:blipFill>
        <p:spPr>
          <a:xfrm>
            <a:off x="2123728" y="973978"/>
            <a:ext cx="5112568" cy="591140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2400" dirty="0"/>
              <a:t>Valores de K para sistemas hidrocarbonetos leves – Faixa de alta temperatura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Emprego – Ábaco </a:t>
            </a:r>
            <a:r>
              <a:rPr lang="pt-BR" dirty="0" err="1"/>
              <a:t>dePriester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Para uma mistura 10% molar em metano, 20% molar em etano e 70% molar em propano a 50ºF, determine: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A pressão no ponto de orvalho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A pressão no ponto de bolha</a:t>
            </a:r>
          </a:p>
          <a:p>
            <a:pPr marL="457200" lvl="1" indent="0" algn="just">
              <a:lnSpc>
                <a:spcPct val="200000"/>
              </a:lnSpc>
              <a:buNone/>
            </a:pPr>
            <a:endParaRPr lang="pt-BR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Bolha P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0372" t="18900" r="22338" b="7391"/>
          <a:stretch>
            <a:fillRect/>
          </a:stretch>
        </p:blipFill>
        <p:spPr bwMode="auto">
          <a:xfrm>
            <a:off x="611561" y="1052736"/>
            <a:ext cx="7363382" cy="5921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Vaporização </a:t>
            </a:r>
            <a:r>
              <a:rPr lang="pt-BR" i="1" dirty="0"/>
              <a:t>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340768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Um outro tipo de problema em equilíbrio líquido-vapor é o chamado "</a:t>
            </a:r>
            <a:r>
              <a:rPr lang="pt-BR" b="1" dirty="0"/>
              <a:t>flash</a:t>
            </a:r>
            <a:r>
              <a:rPr lang="pt-BR" dirty="0"/>
              <a:t>" ou </a:t>
            </a:r>
            <a:r>
              <a:rPr lang="pt-BR" b="1" dirty="0"/>
              <a:t>vaporização instantânea</a:t>
            </a:r>
            <a:r>
              <a:rPr lang="pt-BR" dirty="0"/>
              <a:t>. Um flash é uma destilação num estágio simples onde uma corrente de alimentação é parcialmente vaporizada para produzir uma fase vapor mais rica nos componentes voláteis. Há dois tipos principais de flash: isotérmico e isentálpico (usualmente adiabático).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99392"/>
            <a:ext cx="8858312" cy="1143000"/>
          </a:xfrm>
        </p:spPr>
        <p:txBody>
          <a:bodyPr/>
          <a:lstStyle/>
          <a:p>
            <a:r>
              <a:rPr lang="pt-BR" dirty="0"/>
              <a:t>Termodinâmica Aplicada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4" y="980728"/>
            <a:ext cx="8848756" cy="5544616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pt-BR" b="1" dirty="0"/>
              <a:t>Equilíbrio de fases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Vivenciamos situações no dia a dia em que observamos a transferência de massa entre uma fase e outra. Isto só acontece porque, quando duas fases são colocadas em contato, elas tendem a trocar seus componentes até que a composição de cada fase atinja um valor constante.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Estado de equilíbrio. 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Flash Isotérmico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8050" t="23625" r="29231" b="21925"/>
          <a:stretch>
            <a:fillRect/>
          </a:stretch>
        </p:blipFill>
        <p:spPr bwMode="auto">
          <a:xfrm>
            <a:off x="1043608" y="1188045"/>
            <a:ext cx="5976664" cy="476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Flash Isotérmico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38681" t="20790" r="39466" b="26291"/>
          <a:stretch>
            <a:fillRect/>
          </a:stretch>
        </p:blipFill>
        <p:spPr bwMode="auto">
          <a:xfrm>
            <a:off x="179512" y="1081928"/>
            <a:ext cx="3168352" cy="47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83968" y="4725144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n-lt"/>
              </a:rPr>
              <a:t>Flash isotérmico por Rachford-Rice (K</a:t>
            </a:r>
            <a:r>
              <a:rPr lang="pt-BR" baseline="-25000" dirty="0">
                <a:latin typeface="+mn-lt"/>
              </a:rPr>
              <a:t>i</a:t>
            </a:r>
            <a:r>
              <a:rPr lang="pt-BR" dirty="0">
                <a:latin typeface="+mn-lt"/>
              </a:rPr>
              <a:t> independente da composição)</a:t>
            </a:r>
          </a:p>
          <a:p>
            <a:endParaRPr lang="pt-BR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708920"/>
            <a:ext cx="5760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4221088"/>
            <a:ext cx="57606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4253026"/>
            <a:ext cx="57606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7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36504" y="-27384"/>
            <a:ext cx="4716016" cy="7245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34547" t="19845" r="36513" b="10226"/>
          <a:stretch>
            <a:fillRect/>
          </a:stretch>
        </p:blipFill>
        <p:spPr bwMode="auto">
          <a:xfrm>
            <a:off x="0" y="-2402"/>
            <a:ext cx="5688632" cy="69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4437112"/>
            <a:ext cx="5472608" cy="836712"/>
          </a:xfrm>
        </p:spPr>
        <p:txBody>
          <a:bodyPr/>
          <a:lstStyle/>
          <a:p>
            <a:pPr algn="ctr"/>
            <a:r>
              <a:rPr lang="pt-BR" sz="1400" dirty="0"/>
              <a:t>Flash Isotérmico – K dependente da composição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2564904"/>
            <a:ext cx="57606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1496" y="359532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5816" y="3573016"/>
            <a:ext cx="57606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7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Flash Isentálpico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30413" t="34020" r="31788" b="20621"/>
          <a:stretch>
            <a:fillRect/>
          </a:stretch>
        </p:blipFill>
        <p:spPr bwMode="auto">
          <a:xfrm>
            <a:off x="1547664" y="1340768"/>
            <a:ext cx="604867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D4F9A-7867-436A-8CFA-2156113D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de Estado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3FB2B9-7123-4BE3-BB35-4E7E3FF00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Fugacidade em misturas líquidas – funções de excesso</a:t>
            </a:r>
          </a:p>
          <a:p>
            <a:pPr lvl="1" algn="just"/>
            <a:r>
              <a:rPr lang="pt-BR" dirty="0"/>
              <a:t>Considere uma mistura binária na qual as propriedades de excesso sejam tomadas em relação a uma solução ideal cujo estado de referência é o líquido puro à temperatura e pressão da mistura. Nesse caso, qualquer expressão para </a:t>
            </a:r>
            <a:r>
              <a:rPr lang="pt-BR" dirty="0" err="1"/>
              <a:t>gE</a:t>
            </a:r>
            <a:r>
              <a:rPr lang="pt-BR" dirty="0"/>
              <a:t> deve obedecer as condições limite: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94A5D7E-21E0-4733-8886-3241F4C73069}"/>
                  </a:ext>
                </a:extLst>
              </p:cNvPr>
              <p:cNvSpPr txBox="1"/>
              <p:nvPr/>
            </p:nvSpPr>
            <p:spPr>
              <a:xfrm>
                <a:off x="1403648" y="3789040"/>
                <a:ext cx="363785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94A5D7E-21E0-4733-8886-3241F4C73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789040"/>
                <a:ext cx="3637855" cy="738664"/>
              </a:xfrm>
              <a:prstGeom prst="rect">
                <a:avLst/>
              </a:prstGeom>
              <a:blipFill>
                <a:blip r:embed="rId2"/>
                <a:stretch>
                  <a:fillRect l="-670" r="-6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79E356E-FAA0-4FC5-ACD1-4A98DAFC230D}"/>
                  </a:ext>
                </a:extLst>
              </p:cNvPr>
              <p:cNvSpPr txBox="1"/>
              <p:nvPr/>
            </p:nvSpPr>
            <p:spPr>
              <a:xfrm>
                <a:off x="1402663" y="4587134"/>
                <a:ext cx="35895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79E356E-FAA0-4FC5-ACD1-4A98DAFC2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63" y="4587134"/>
                <a:ext cx="3589572" cy="369332"/>
              </a:xfrm>
              <a:prstGeom prst="rect">
                <a:avLst/>
              </a:prstGeom>
              <a:blipFill>
                <a:blip r:embed="rId3"/>
                <a:stretch>
                  <a:fillRect l="-1528" r="-1528"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6565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7E3C877-F193-4924-9413-FE51FA419A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Fracionamento de Petróleo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4B7FD42-1A15-4CBA-8552-F59FFA7A4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Destilação - ELV</a:t>
            </a:r>
          </a:p>
        </p:txBody>
      </p:sp>
    </p:spTree>
    <p:extLst>
      <p:ext uri="{BB962C8B-B14F-4D97-AF65-F5344CB8AC3E}">
        <p14:creationId xmlns:p14="http://schemas.microsoft.com/office/powerpoint/2010/main" val="411567923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Destilação Fracionada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6512" y="998176"/>
            <a:ext cx="9001000" cy="5527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200" dirty="0"/>
              <a:t>As aplicações da destilação são várias, sendo a mais comum, a da separação de misturas de hidrocarbonetos em refinarias de petróleo. </a:t>
            </a:r>
          </a:p>
          <a:p>
            <a:pPr algn="just">
              <a:lnSpc>
                <a:spcPct val="150000"/>
              </a:lnSpc>
            </a:pPr>
            <a:r>
              <a:rPr lang="pt-BR" sz="2200" dirty="0"/>
              <a:t>Porém aplica-se em muitos outros processos industrias, seja na purificação das matérias-primas do processo seja na separação de impurezas, por exemplo dos produtos de reação.</a:t>
            </a:r>
          </a:p>
          <a:p>
            <a:pPr algn="just">
              <a:lnSpc>
                <a:spcPct val="150000"/>
              </a:lnSpc>
            </a:pPr>
            <a:r>
              <a:rPr lang="pt-BR" sz="2200" dirty="0"/>
              <a:t>A destilação é uma operação essencial nas indústrias: </a:t>
            </a:r>
          </a:p>
          <a:p>
            <a:pPr lvl="1" algn="just"/>
            <a:r>
              <a:rPr lang="pt-BR" sz="1800" b="1" dirty="0"/>
              <a:t>polímeros, </a:t>
            </a:r>
          </a:p>
          <a:p>
            <a:pPr lvl="1" algn="just"/>
            <a:r>
              <a:rPr lang="pt-BR" sz="1800" b="1" dirty="0"/>
              <a:t>alimentar, </a:t>
            </a:r>
          </a:p>
          <a:p>
            <a:pPr lvl="1" algn="just"/>
            <a:r>
              <a:rPr lang="pt-BR" sz="1800" b="1" dirty="0"/>
              <a:t>farmacêutica, </a:t>
            </a:r>
          </a:p>
          <a:p>
            <a:pPr lvl="1" algn="just"/>
            <a:r>
              <a:rPr lang="pt-BR" sz="1800" b="1" dirty="0"/>
              <a:t>petróleo,</a:t>
            </a:r>
          </a:p>
          <a:p>
            <a:pPr lvl="1" algn="just"/>
            <a:r>
              <a:rPr lang="pt-BR" sz="1800" b="1" dirty="0" err="1"/>
              <a:t>biocombustíveis</a:t>
            </a:r>
            <a:r>
              <a:rPr lang="pt-BR" sz="1800" b="1" dirty="0"/>
              <a:t> (produção de </a:t>
            </a:r>
            <a:r>
              <a:rPr lang="pt-BR" sz="1800" b="1" dirty="0" err="1"/>
              <a:t>bioetanol</a:t>
            </a:r>
            <a:r>
              <a:rPr lang="pt-BR" sz="1800" b="1" dirty="0"/>
              <a:t>),</a:t>
            </a:r>
          </a:p>
          <a:p>
            <a:pPr lvl="1" algn="just"/>
            <a:r>
              <a:rPr lang="pt-BR" sz="1800" b="1" dirty="0"/>
              <a:t>dessalinização da água, </a:t>
            </a:r>
            <a:r>
              <a:rPr lang="pt-BR" sz="2000" b="1" dirty="0"/>
              <a:t>etc.</a:t>
            </a:r>
            <a:endParaRPr lang="pt-BR" sz="2200" b="1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Destilação – Conceitos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Equipamento que promove a transferência de massa e calor entre a corrente líquida e vapor;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Líquido e vapor circulam em contracorrente, sendo o contato entre as fases realizado por meio de dispositivos internos;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Considera-se que as fases que deixam os dispositivos internos encontram-se em equilíbrio de fases. 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Internos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732" y="1142192"/>
            <a:ext cx="8848756" cy="459106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dirty="0"/>
              <a:t>Os pratos internos de uma coluna de destilação podem ser:</a:t>
            </a:r>
          </a:p>
          <a:p>
            <a:pPr lvl="1">
              <a:lnSpc>
                <a:spcPct val="200000"/>
              </a:lnSpc>
            </a:pPr>
            <a:r>
              <a:rPr lang="pt-BR" dirty="0" err="1"/>
              <a:t>Sieve</a:t>
            </a:r>
            <a:r>
              <a:rPr lang="pt-BR" dirty="0"/>
              <a:t> </a:t>
            </a:r>
            <a:r>
              <a:rPr lang="pt-BR" dirty="0" err="1"/>
              <a:t>tray</a:t>
            </a:r>
            <a:r>
              <a:rPr lang="pt-BR" dirty="0"/>
              <a:t> - Pratos perfurados,</a:t>
            </a:r>
          </a:p>
          <a:p>
            <a:pPr lvl="1">
              <a:lnSpc>
                <a:spcPct val="200000"/>
              </a:lnSpc>
            </a:pPr>
            <a:r>
              <a:rPr lang="pt-BR" dirty="0" err="1"/>
              <a:t>Bubble-cap</a:t>
            </a:r>
            <a:r>
              <a:rPr lang="pt-BR" dirty="0"/>
              <a:t> – Pratos de campânulas</a:t>
            </a:r>
          </a:p>
          <a:p>
            <a:pPr lvl="1">
              <a:lnSpc>
                <a:spcPct val="200000"/>
              </a:lnSpc>
            </a:pPr>
            <a:r>
              <a:rPr lang="pt-BR" dirty="0" err="1"/>
              <a:t>Valve</a:t>
            </a:r>
            <a:r>
              <a:rPr lang="pt-BR" dirty="0"/>
              <a:t> </a:t>
            </a:r>
            <a:r>
              <a:rPr lang="pt-BR" dirty="0" err="1"/>
              <a:t>tray</a:t>
            </a:r>
            <a:r>
              <a:rPr lang="pt-BR" dirty="0"/>
              <a:t> - Pratos valvulados.</a:t>
            </a:r>
          </a:p>
          <a:p>
            <a:pPr lvl="1">
              <a:lnSpc>
                <a:spcPct val="200000"/>
              </a:lnSpc>
              <a:buNone/>
            </a:pPr>
            <a:endParaRPr lang="pt-BR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Pratos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3137" r="39943" b="78041"/>
          <a:stretch>
            <a:fillRect/>
          </a:stretch>
        </p:blipFill>
        <p:spPr bwMode="auto">
          <a:xfrm>
            <a:off x="2339752" y="1268760"/>
            <a:ext cx="4428492" cy="231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0057" t="3137" b="78041"/>
          <a:stretch>
            <a:fillRect/>
          </a:stretch>
        </p:blipFill>
        <p:spPr bwMode="auto">
          <a:xfrm>
            <a:off x="-1" y="3645024"/>
            <a:ext cx="3120945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21958" r="63444" b="59220"/>
          <a:stretch>
            <a:fillRect/>
          </a:stretch>
        </p:blipFill>
        <p:spPr bwMode="auto">
          <a:xfrm>
            <a:off x="3635895" y="3573016"/>
            <a:ext cx="294032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80728"/>
            <a:ext cx="9108504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A composição de equilíbrio de cada fase pode ser muito diferente: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Separação por extração, destilação e outras operações de contato de fases.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 As composições de equilíbrio dependem de variáveis como, temperatura, pressão, natureza química e concentração inicial das substâncias na mistura.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 termodinâmica do equilíbrio de fases procura estabelecer relações entre essas propriedades.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Recheios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48291" r="5998" b="30658"/>
          <a:stretch>
            <a:fillRect/>
          </a:stretch>
        </p:blipFill>
        <p:spPr bwMode="auto">
          <a:xfrm>
            <a:off x="1029206" y="1196752"/>
            <a:ext cx="656713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057" t="78374" r="39310" b="5561"/>
          <a:stretch>
            <a:fillRect/>
          </a:stretch>
        </p:blipFill>
        <p:spPr bwMode="auto">
          <a:xfrm>
            <a:off x="2370217" y="3933056"/>
            <a:ext cx="457804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Esquema Geral – Coluna de Destilação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12200" t="4837" r="13601" b="4837"/>
          <a:stretch>
            <a:fillRect/>
          </a:stretch>
        </p:blipFill>
        <p:spPr bwMode="auto">
          <a:xfrm>
            <a:off x="467544" y="1700808"/>
            <a:ext cx="3894694" cy="338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 l="33665" t="19933" r="28535" b="30603"/>
          <a:stretch>
            <a:fillRect/>
          </a:stretch>
        </p:blipFill>
        <p:spPr bwMode="auto">
          <a:xfrm>
            <a:off x="4499992" y="1340768"/>
            <a:ext cx="405824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Esquema com Detalhes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27168" t="13289" r="20857" b="33556"/>
          <a:stretch>
            <a:fillRect/>
          </a:stretch>
        </p:blipFill>
        <p:spPr bwMode="auto">
          <a:xfrm>
            <a:off x="1403648" y="1124744"/>
            <a:ext cx="6120680" cy="500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Seções de uma Coluna de Destilação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3836378" cy="494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Estágios Teóricos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6512" y="1196752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Um estágio ideal de destilação deve obedecer os seguintes critérios: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Opera em estado estacionário e deve ter um produto líquido e um produto vapor;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Todo vapor e líquido que entram no prato estão em contato, mistura perfeita;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O vapor que deixa o estágio está em equilíbrio com o líquido que também deixa o estágio.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02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755" t="1283" r="1753" b="4829"/>
          <a:stretch>
            <a:fillRect/>
          </a:stretch>
        </p:blipFill>
        <p:spPr bwMode="auto">
          <a:xfrm>
            <a:off x="0" y="0"/>
            <a:ext cx="396020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5" name="Picture 4" descr="conceito_estágios.jpg"/>
          <p:cNvPicPr>
            <a:picLocks noChangeAspect="1"/>
          </p:cNvPicPr>
          <p:nvPr/>
        </p:nvPicPr>
        <p:blipFill>
          <a:blip r:embed="rId4" cstate="print"/>
          <a:srcRect l="2751" t="5446" r="5113" b="18176"/>
          <a:stretch>
            <a:fillRect/>
          </a:stretch>
        </p:blipFill>
        <p:spPr>
          <a:xfrm>
            <a:off x="1619672" y="2276872"/>
            <a:ext cx="7488832" cy="46085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Esquema de um Estágio de Equilíbrio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21410" r="29126" b="37247"/>
          <a:stretch>
            <a:fillRect/>
          </a:stretch>
        </p:blipFill>
        <p:spPr bwMode="auto">
          <a:xfrm>
            <a:off x="251520" y="1556792"/>
            <a:ext cx="439248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 l="30413" t="40755" r="47931" b="38266"/>
          <a:stretch>
            <a:fillRect/>
          </a:stretch>
        </p:blipFill>
        <p:spPr bwMode="auto">
          <a:xfrm>
            <a:off x="6084168" y="1628800"/>
            <a:ext cx="204409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54062" t="38848" r="23519" b="38266"/>
          <a:stretch>
            <a:fillRect/>
          </a:stretch>
        </p:blipFill>
        <p:spPr bwMode="auto">
          <a:xfrm>
            <a:off x="6156176" y="3645024"/>
            <a:ext cx="211610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Estágio Ideal e Estágio Não-Ideal</a:t>
            </a:r>
          </a:p>
        </p:txBody>
      </p:sp>
      <p:pic>
        <p:nvPicPr>
          <p:cNvPr id="4" name="Content Placeholder 3" descr="estagios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4003" t="1568" r="47966" b="56438"/>
          <a:stretch>
            <a:fillRect/>
          </a:stretch>
        </p:blipFill>
        <p:spPr>
          <a:xfrm rot="21431176">
            <a:off x="561210" y="1465675"/>
            <a:ext cx="3826711" cy="4268996"/>
          </a:xfrm>
        </p:spPr>
      </p:pic>
      <p:pic>
        <p:nvPicPr>
          <p:cNvPr id="6" name="Content Placeholder 3" descr="estagios2.jpg"/>
          <p:cNvPicPr>
            <a:picLocks noChangeAspect="1"/>
          </p:cNvPicPr>
          <p:nvPr/>
        </p:nvPicPr>
        <p:blipFill>
          <a:blip r:embed="rId3" cstate="print"/>
          <a:srcRect l="52034" t="3136" b="54515"/>
          <a:stretch>
            <a:fillRect/>
          </a:stretch>
        </p:blipFill>
        <p:spPr bwMode="auto">
          <a:xfrm rot="21369427">
            <a:off x="4844815" y="1340767"/>
            <a:ext cx="3835187" cy="432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 descr="estagios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4003" t="54896" r="76870" b="14551"/>
          <a:stretch>
            <a:fillRect/>
          </a:stretch>
        </p:blipFill>
        <p:spPr bwMode="auto">
          <a:xfrm rot="21442390">
            <a:off x="2080684" y="1157070"/>
            <a:ext cx="2186363" cy="445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3" descr="estagios2.jpg"/>
          <p:cNvPicPr>
            <a:picLocks noChangeAspect="1"/>
          </p:cNvPicPr>
          <p:nvPr/>
        </p:nvPicPr>
        <p:blipFill>
          <a:blip r:embed="rId3" cstate="print"/>
          <a:srcRect l="53818" t="57159" r="28133" b="12413"/>
          <a:stretch>
            <a:fillRect/>
          </a:stretch>
        </p:blipFill>
        <p:spPr bwMode="auto">
          <a:xfrm rot="21438945">
            <a:off x="5970966" y="1242642"/>
            <a:ext cx="2063773" cy="443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 descr="estagios3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1321" t="1568" r="4880" b="13736"/>
          <a:stretch>
            <a:fillRect/>
          </a:stretch>
        </p:blipFill>
        <p:spPr>
          <a:xfrm>
            <a:off x="1536996" y="1268760"/>
            <a:ext cx="6059340" cy="4608512"/>
          </a:xfr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Equilíbrio de Fases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3347864" y="3429000"/>
          <a:ext cx="5403190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2841625" imgH="1320800" progId="">
                  <p:embed/>
                </p:oleObj>
              </mc:Choice>
              <mc:Fallback>
                <p:oleObj r:id="rId4" imgW="2841625" imgH="1320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429000"/>
                        <a:ext cx="5403190" cy="2520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3" y="1052736"/>
            <a:ext cx="8928991" cy="279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+mn-lt"/>
              </a:rPr>
              <a:t>Sendo </a:t>
            </a:r>
            <a:r>
              <a:rPr lang="el-GR" dirty="0">
                <a:latin typeface="+mn-lt"/>
                <a:cs typeface="Times New Roman"/>
              </a:rPr>
              <a:t>α</a:t>
            </a:r>
            <a:r>
              <a:rPr lang="pt-BR" dirty="0">
                <a:latin typeface="+mn-lt"/>
                <a:cs typeface="Times New Roman"/>
              </a:rPr>
              <a:t> e </a:t>
            </a:r>
            <a:r>
              <a:rPr lang="el-GR" dirty="0">
                <a:latin typeface="+mn-lt"/>
                <a:cs typeface="Times New Roman"/>
              </a:rPr>
              <a:t>β</a:t>
            </a:r>
            <a:r>
              <a:rPr lang="pt-BR" dirty="0">
                <a:latin typeface="+mn-lt"/>
                <a:cs typeface="Times New Roman"/>
              </a:rPr>
              <a:t> duas </a:t>
            </a:r>
            <a:r>
              <a:rPr lang="pt-BR" b="1" dirty="0">
                <a:latin typeface="+mn-lt"/>
                <a:cs typeface="Times New Roman"/>
              </a:rPr>
              <a:t>fases homogêneas em equilíbrio</a:t>
            </a:r>
            <a:r>
              <a:rPr lang="pt-BR" dirty="0">
                <a:latin typeface="+mn-lt"/>
                <a:cs typeface="Times New Roman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+mn-lt"/>
              </a:rPr>
              <a:t>Propriedades intensivas importantes no equilíbrio de fases são </a:t>
            </a:r>
            <a:r>
              <a:rPr lang="pt-BR" b="1" dirty="0">
                <a:latin typeface="+mn-lt"/>
              </a:rPr>
              <a:t>pressão</a:t>
            </a:r>
            <a:r>
              <a:rPr lang="pt-BR" dirty="0">
                <a:latin typeface="+mn-lt"/>
              </a:rPr>
              <a:t>, </a:t>
            </a:r>
            <a:r>
              <a:rPr lang="pt-BR" b="1" dirty="0">
                <a:latin typeface="+mn-lt"/>
              </a:rPr>
              <a:t>temperatura</a:t>
            </a:r>
            <a:r>
              <a:rPr lang="pt-BR" dirty="0">
                <a:latin typeface="+mn-lt"/>
              </a:rPr>
              <a:t>, </a:t>
            </a:r>
            <a:r>
              <a:rPr lang="pt-BR" b="1" dirty="0">
                <a:latin typeface="+mn-lt"/>
              </a:rPr>
              <a:t>densidade</a:t>
            </a:r>
            <a:r>
              <a:rPr lang="pt-BR" dirty="0">
                <a:latin typeface="+mn-lt"/>
              </a:rPr>
              <a:t> e </a:t>
            </a:r>
            <a:r>
              <a:rPr lang="pt-BR" b="1" dirty="0">
                <a:latin typeface="+mn-lt"/>
              </a:rPr>
              <a:t>composição</a:t>
            </a:r>
            <a:r>
              <a:rPr lang="pt-BR" dirty="0">
                <a:latin typeface="+mn-lt"/>
              </a:rPr>
              <a:t> (geralmente expressa como fração molar). Dadas algumas destas propriedades, pretende-se predizer as restantes.</a:t>
            </a:r>
            <a:r>
              <a:rPr lang="pt-BR" dirty="0">
                <a:latin typeface="+mn-lt"/>
                <a:cs typeface="Times New Roman"/>
              </a:rPr>
              <a:t> </a:t>
            </a:r>
            <a:endParaRPr lang="pt-BR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Balanço de Massa – seções da coluna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99592" y="5157192"/>
            <a:ext cx="290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ahoma" pitchFamily="34" charset="0"/>
                <a:ea typeface="Tahoma" pitchFamily="34" charset="0"/>
                <a:cs typeface="Tahoma" pitchFamily="34" charset="0"/>
              </a:rPr>
              <a:t>Seção de retificação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92080" y="5085184"/>
            <a:ext cx="3287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ahoma" pitchFamily="34" charset="0"/>
                <a:ea typeface="Tahoma" pitchFamily="34" charset="0"/>
                <a:cs typeface="Tahoma" pitchFamily="34" charset="0"/>
              </a:rPr>
              <a:t>Seção de Esgotamento</a:t>
            </a:r>
          </a:p>
        </p:txBody>
      </p:sp>
      <p:pic>
        <p:nvPicPr>
          <p:cNvPr id="9" name="Content Placeholder 8" descr="exercici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789" r="7469" b="56432"/>
          <a:stretch>
            <a:fillRect/>
          </a:stretch>
        </p:blipFill>
        <p:spPr>
          <a:xfrm>
            <a:off x="251520" y="1628800"/>
            <a:ext cx="4085135" cy="3240360"/>
          </a:xfrm>
        </p:spPr>
      </p:pic>
      <p:pic>
        <p:nvPicPr>
          <p:cNvPr id="10" name="Content Placeholder 8" descr="exercicio.jpg"/>
          <p:cNvPicPr>
            <a:picLocks noChangeAspect="1"/>
          </p:cNvPicPr>
          <p:nvPr/>
        </p:nvPicPr>
        <p:blipFill>
          <a:blip r:embed="rId2" cstate="print"/>
          <a:srcRect t="48622" r="21152" b="6841"/>
          <a:stretch>
            <a:fillRect/>
          </a:stretch>
        </p:blipFill>
        <p:spPr bwMode="auto">
          <a:xfrm>
            <a:off x="5203422" y="1410381"/>
            <a:ext cx="3473034" cy="353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Balanço de Massa - Global</a:t>
            </a:r>
          </a:p>
        </p:txBody>
      </p:sp>
      <p:pic>
        <p:nvPicPr>
          <p:cNvPr id="4" name="Espaço Reservado para Conteúdo 3" descr="coluna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8007" t="7494" r="31180" b="45773"/>
          <a:stretch>
            <a:fillRect/>
          </a:stretch>
        </p:blipFill>
        <p:spPr>
          <a:xfrm rot="158952">
            <a:off x="107505" y="1095000"/>
            <a:ext cx="3240360" cy="5142311"/>
          </a:xfrm>
        </p:spPr>
      </p:pic>
      <p:sp>
        <p:nvSpPr>
          <p:cNvPr id="5" name="CaixaDeTexto 4"/>
          <p:cNvSpPr txBox="1"/>
          <p:nvPr/>
        </p:nvSpPr>
        <p:spPr>
          <a:xfrm>
            <a:off x="3779912" y="566124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Balanço Global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Gráficos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b="1" dirty="0"/>
              <a:t>Método de </a:t>
            </a:r>
            <a:r>
              <a:rPr lang="pt-BR" b="1" dirty="0" err="1"/>
              <a:t>McCabe-Thiele</a:t>
            </a:r>
            <a:r>
              <a:rPr lang="pt-BR" dirty="0"/>
              <a:t>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Método de </a:t>
            </a:r>
            <a:r>
              <a:rPr lang="pt-BR" dirty="0" err="1"/>
              <a:t>Ponchon-Savarit</a:t>
            </a:r>
            <a:endParaRPr lang="pt-BR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164EA-4CEE-4EAA-B112-5E354D32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Revisando – Graus de Liberdade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07B6D-270E-411A-8DEF-79D04CFD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Os processos de separação de petróleo são caracterizado, via de regra, por um sistema multicomponente, multifásico e </a:t>
            </a:r>
            <a:r>
              <a:rPr lang="pt-BR" dirty="0" err="1"/>
              <a:t>multiestágios</a:t>
            </a:r>
            <a:r>
              <a:rPr lang="pt-BR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 resolução destes problemas exige a correta especificação de variáveis e número de equação.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Graus de liberdade = número de variáveis – número de equações</a:t>
            </a:r>
          </a:p>
        </p:txBody>
      </p:sp>
    </p:spTree>
    <p:extLst>
      <p:ext uri="{BB962C8B-B14F-4D97-AF65-F5344CB8AC3E}">
        <p14:creationId xmlns:p14="http://schemas.microsoft.com/office/powerpoint/2010/main" val="387409383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B1E80-F94E-43DD-8AB9-AD344C6D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D482A-A24F-42F2-A756-E934EEE8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com C componentes, uma fase e um estágio de separação.</a:t>
            </a:r>
          </a:p>
          <a:p>
            <a:r>
              <a:rPr lang="pt-BR" dirty="0"/>
              <a:t>Cada corrente estará associada a C+3 variáveis, por quê?</a:t>
            </a:r>
          </a:p>
          <a:p>
            <a:pPr lvl="1"/>
            <a:r>
              <a:rPr lang="pt-BR" dirty="0"/>
              <a:t>C componentes</a:t>
            </a:r>
          </a:p>
          <a:p>
            <a:pPr lvl="1"/>
            <a:r>
              <a:rPr lang="pt-BR" dirty="0"/>
              <a:t>Única fase – P=1</a:t>
            </a:r>
          </a:p>
          <a:p>
            <a:pPr lvl="1"/>
            <a:r>
              <a:rPr lang="pt-BR" dirty="0"/>
              <a:t>Especificação de temperatura e pressão</a:t>
            </a:r>
          </a:p>
          <a:p>
            <a:pPr lvl="1"/>
            <a:r>
              <a:rPr lang="pt-BR" dirty="0"/>
              <a:t>C+3 variáveis para cada corrente</a:t>
            </a:r>
          </a:p>
          <a:p>
            <a:pPr lvl="2"/>
            <a:r>
              <a:rPr lang="pt-BR" dirty="0"/>
              <a:t>Composição, vazão, temperatura, pressão.</a:t>
            </a:r>
          </a:p>
        </p:txBody>
      </p:sp>
    </p:spTree>
    <p:extLst>
      <p:ext uri="{BB962C8B-B14F-4D97-AF65-F5344CB8AC3E}">
        <p14:creationId xmlns:p14="http://schemas.microsoft.com/office/powerpoint/2010/main" val="296004323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0792B-36F8-4703-BE09-CEA320F3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D63CE4-B7A9-442F-B6F6-AEDCE58B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um único estágio de equilíbrio</a:t>
            </a:r>
          </a:p>
          <a:p>
            <a:pPr marL="0" indent="0">
              <a:buNone/>
            </a:pPr>
            <a:r>
              <a:rPr lang="pt-BR" dirty="0" err="1"/>
              <a:t>N</a:t>
            </a:r>
            <a:r>
              <a:rPr lang="pt-BR" baseline="-25000" dirty="0" err="1"/>
              <a:t>v</a:t>
            </a:r>
            <a:r>
              <a:rPr lang="pt-BR" dirty="0"/>
              <a:t>= 4*(C+3) = 4C+12 (variáveis associadas a corrente)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8B7522-E32D-4BCD-AE31-E68B8A940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6" t="5806" r="15125" b="43687"/>
          <a:stretch/>
        </p:blipFill>
        <p:spPr>
          <a:xfrm>
            <a:off x="7740352" y="1628800"/>
            <a:ext cx="810091" cy="10801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D6CDDE9-7DA9-4101-BA4F-C1627940F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55" b="5756"/>
          <a:stretch/>
        </p:blipFill>
        <p:spPr>
          <a:xfrm>
            <a:off x="95038" y="2493084"/>
            <a:ext cx="4188930" cy="4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2362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McCabe-Thiele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008" y="908720"/>
            <a:ext cx="8820472" cy="547260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Introdução: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É um método baseado no balanço de massa e na relação de equilíbrio. As premissas deste método são as seguintes:</a:t>
            </a:r>
          </a:p>
          <a:p>
            <a:pPr lvl="2" algn="just"/>
            <a:r>
              <a:rPr lang="pt-BR" dirty="0"/>
              <a:t>As vazões internas de líquido e vapor são constantes ao longo da coluna;</a:t>
            </a:r>
          </a:p>
          <a:p>
            <a:pPr lvl="2" algn="just">
              <a:lnSpc>
                <a:spcPct val="150000"/>
              </a:lnSpc>
            </a:pPr>
            <a:r>
              <a:rPr lang="pt-BR" dirty="0"/>
              <a:t>A unidade de destilação opera em estado permanente;</a:t>
            </a:r>
          </a:p>
          <a:p>
            <a:pPr lvl="2" algn="just">
              <a:lnSpc>
                <a:spcPct val="150000"/>
              </a:lnSpc>
            </a:pPr>
            <a:r>
              <a:rPr lang="pt-BR" dirty="0"/>
              <a:t>A unidade </a:t>
            </a:r>
            <a:r>
              <a:rPr lang="pt-BR"/>
              <a:t>de destilação </a:t>
            </a:r>
            <a:r>
              <a:rPr lang="pt-BR" dirty="0"/>
              <a:t>opera a pressão constante;</a:t>
            </a:r>
          </a:p>
          <a:p>
            <a:pPr lvl="2" algn="just"/>
            <a:r>
              <a:rPr lang="pt-BR" dirty="0"/>
              <a:t>A corrente de alimentação se mistura aos fluidos do estágio de alimentação antes de qualquer separação.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5E83D-345A-4A87-9232-6D98D83B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Gráfico – </a:t>
            </a:r>
            <a:r>
              <a:rPr lang="pt-BR" dirty="0" err="1"/>
              <a:t>McCabe-Thiele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BDD66D-8360-45A8-9354-0494A0D86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Método gráfico que correlaciona o envelope de fases e os balanços de massa e energia identificando a linha de operação da unidade e número de estágios necessários.</a:t>
            </a:r>
          </a:p>
        </p:txBody>
      </p:sp>
    </p:spTree>
    <p:extLst>
      <p:ext uri="{BB962C8B-B14F-4D97-AF65-F5344CB8AC3E}">
        <p14:creationId xmlns:p14="http://schemas.microsoft.com/office/powerpoint/2010/main" val="180517448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575A4-486A-4F81-A737-EFE2D6A4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Desenvolvimento: Balanço de Massa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0102A4-0D26-499C-B419-4493C9CE3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2718" r="3153" b="2140"/>
          <a:stretch/>
        </p:blipFill>
        <p:spPr>
          <a:xfrm>
            <a:off x="7535" y="1086493"/>
            <a:ext cx="2717962" cy="42783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77151E4-1F08-4D34-B646-123E14EC2D5F}"/>
                  </a:ext>
                </a:extLst>
              </p:cNvPr>
              <p:cNvSpPr txBox="1"/>
              <p:nvPr/>
            </p:nvSpPr>
            <p:spPr>
              <a:xfrm>
                <a:off x="3561336" y="1157449"/>
                <a:ext cx="17836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𝐸𝑛𝑡𝑟𝑎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𝑠𝑎𝑖</m:t>
                      </m:r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77151E4-1F08-4D34-B646-123E14EC2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36" y="1157449"/>
                <a:ext cx="1783630" cy="738664"/>
              </a:xfrm>
              <a:prstGeom prst="rect">
                <a:avLst/>
              </a:prstGeom>
              <a:blipFill>
                <a:blip r:embed="rId3"/>
                <a:stretch>
                  <a:fillRect l="-1365" r="-10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50EA160-0554-463E-A4DC-736D8D79259F}"/>
                  </a:ext>
                </a:extLst>
              </p:cNvPr>
              <p:cNvSpPr txBox="1"/>
              <p:nvPr/>
            </p:nvSpPr>
            <p:spPr>
              <a:xfrm>
                <a:off x="2957259" y="1588336"/>
                <a:ext cx="2455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50EA160-0554-463E-A4DC-736D8D792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59" y="1588336"/>
                <a:ext cx="245594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40008-D40E-45AA-B3C8-4884CC2085A1}"/>
                  </a:ext>
                </a:extLst>
              </p:cNvPr>
              <p:cNvSpPr txBox="1"/>
              <p:nvPr/>
            </p:nvSpPr>
            <p:spPr>
              <a:xfrm>
                <a:off x="3532935" y="1945441"/>
                <a:ext cx="2756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40008-D40E-45AA-B3C8-4884CC20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35" y="1945441"/>
                <a:ext cx="2756203" cy="307777"/>
              </a:xfrm>
              <a:prstGeom prst="rect">
                <a:avLst/>
              </a:prstGeom>
              <a:blipFill>
                <a:blip r:embed="rId5"/>
                <a:stretch>
                  <a:fillRect l="-1770" r="-221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9C942C7-B77B-43EA-A378-D1C87FD18345}"/>
              </a:ext>
            </a:extLst>
          </p:cNvPr>
          <p:cNvCxnSpPr/>
          <p:nvPr/>
        </p:nvCxnSpPr>
        <p:spPr>
          <a:xfrm flipH="1" flipV="1">
            <a:off x="2720171" y="1194339"/>
            <a:ext cx="20211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DD7979-8464-413B-84C2-C41F1A47B6C1}"/>
              </a:ext>
            </a:extLst>
          </p:cNvPr>
          <p:cNvSpPr txBox="1"/>
          <p:nvPr/>
        </p:nvSpPr>
        <p:spPr>
          <a:xfrm>
            <a:off x="2323374" y="3781999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n+1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5DCF79A-50C5-4ECD-BD68-182FD90C1271}"/>
              </a:ext>
            </a:extLst>
          </p:cNvPr>
          <p:cNvSpPr txBox="1"/>
          <p:nvPr/>
        </p:nvSpPr>
        <p:spPr>
          <a:xfrm>
            <a:off x="2369861" y="128597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n-1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65AC7069-FC25-43F4-BC54-AA839479EECF}"/>
              </a:ext>
            </a:extLst>
          </p:cNvPr>
          <p:cNvSpPr/>
          <p:nvPr/>
        </p:nvSpPr>
        <p:spPr>
          <a:xfrm>
            <a:off x="6930485" y="1086493"/>
            <a:ext cx="241898" cy="12259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2434CD-DA52-46E6-A18B-205AE2C09D80}"/>
              </a:ext>
            </a:extLst>
          </p:cNvPr>
          <p:cNvSpPr txBox="1"/>
          <p:nvPr/>
        </p:nvSpPr>
        <p:spPr>
          <a:xfrm>
            <a:off x="7225892" y="1460354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Global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6E1458A-55A6-4FB0-BA9E-D5CD844A95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50" t="29762" r="4129" b="19271"/>
          <a:stretch/>
        </p:blipFill>
        <p:spPr>
          <a:xfrm>
            <a:off x="7376576" y="3213824"/>
            <a:ext cx="1754426" cy="14352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5505929-3EC2-4ADD-B3BB-7F353BBBADFD}"/>
                  </a:ext>
                </a:extLst>
              </p:cNvPr>
              <p:cNvSpPr txBox="1"/>
              <p:nvPr/>
            </p:nvSpPr>
            <p:spPr>
              <a:xfrm>
                <a:off x="3528467" y="2444607"/>
                <a:ext cx="57034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(1)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5505929-3EC2-4ADD-B3BB-7F353BBBA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467" y="2444607"/>
                <a:ext cx="5703421" cy="307777"/>
              </a:xfrm>
              <a:prstGeom prst="rect">
                <a:avLst/>
              </a:prstGeom>
              <a:blipFill>
                <a:blip r:embed="rId7"/>
                <a:stretch>
                  <a:fillRect l="-535" r="-1176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96D67DA1-2A58-42D7-A202-61AE591C351A}"/>
                  </a:ext>
                </a:extLst>
              </p:cNvPr>
              <p:cNvSpPr txBox="1"/>
              <p:nvPr/>
            </p:nvSpPr>
            <p:spPr>
              <a:xfrm>
                <a:off x="3511788" y="2859045"/>
                <a:ext cx="5671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000" dirty="0"/>
                  <a:t>      (2)</a:t>
                </a: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96D67DA1-2A58-42D7-A202-61AE591C3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788" y="2859045"/>
                <a:ext cx="5671361" cy="307777"/>
              </a:xfrm>
              <a:prstGeom prst="rect">
                <a:avLst/>
              </a:prstGeom>
              <a:blipFill>
                <a:blip r:embed="rId8"/>
                <a:stretch>
                  <a:fillRect l="-1505" t="-26000" r="-1935" b="-5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8" descr="exercicio.jpg">
            <a:extLst>
              <a:ext uri="{FF2B5EF4-FFF2-40B4-BE49-F238E27FC236}">
                <a16:creationId xmlns:a16="http://schemas.microsoft.com/office/drawing/2014/main" id="{4440B23A-AC36-4027-B7E8-FCE18DB9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 cstate="print"/>
          <a:srcRect l="2314" t="2765" r="7469" b="56432"/>
          <a:stretch/>
        </p:blipFill>
        <p:spPr>
          <a:xfrm>
            <a:off x="3511788" y="3247647"/>
            <a:ext cx="2277546" cy="1853951"/>
          </a:xfrm>
        </p:spPr>
      </p:pic>
      <p:sp>
        <p:nvSpPr>
          <p:cNvPr id="20" name="Seta: Dobrada 19">
            <a:extLst>
              <a:ext uri="{FF2B5EF4-FFF2-40B4-BE49-F238E27FC236}">
                <a16:creationId xmlns:a16="http://schemas.microsoft.com/office/drawing/2014/main" id="{ABF3959D-62F2-4C8F-8AA1-F79F596368BE}"/>
              </a:ext>
            </a:extLst>
          </p:cNvPr>
          <p:cNvSpPr/>
          <p:nvPr/>
        </p:nvSpPr>
        <p:spPr>
          <a:xfrm rot="16200000">
            <a:off x="6677217" y="3591021"/>
            <a:ext cx="990333" cy="4478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Dobrada 20">
            <a:extLst>
              <a:ext uri="{FF2B5EF4-FFF2-40B4-BE49-F238E27FC236}">
                <a16:creationId xmlns:a16="http://schemas.microsoft.com/office/drawing/2014/main" id="{FE950B46-01F3-4F36-9378-751ACE866904}"/>
              </a:ext>
            </a:extLst>
          </p:cNvPr>
          <p:cNvSpPr/>
          <p:nvPr/>
        </p:nvSpPr>
        <p:spPr>
          <a:xfrm rot="5400000" flipV="1">
            <a:off x="2740904" y="4267079"/>
            <a:ext cx="1031270" cy="5052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EAAF650C-9097-4F64-B800-435E4917AEB5}"/>
                  </a:ext>
                </a:extLst>
              </p:cNvPr>
              <p:cNvSpPr txBox="1"/>
              <p:nvPr/>
            </p:nvSpPr>
            <p:spPr>
              <a:xfrm>
                <a:off x="2307313" y="5090164"/>
                <a:ext cx="3900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(3)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EAAF650C-9097-4F64-B800-435E4917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313" y="5090164"/>
                <a:ext cx="3900940" cy="307777"/>
              </a:xfrm>
              <a:prstGeom prst="rect">
                <a:avLst/>
              </a:prstGeom>
              <a:blipFill>
                <a:blip r:embed="rId10"/>
                <a:stretch>
                  <a:fillRect l="-938" r="-1875" b="-3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CFD62121-F017-4F9A-933E-07FBB62CF285}"/>
                  </a:ext>
                </a:extLst>
              </p:cNvPr>
              <p:cNvSpPr txBox="1"/>
              <p:nvPr/>
            </p:nvSpPr>
            <p:spPr>
              <a:xfrm>
                <a:off x="2234761" y="5496791"/>
                <a:ext cx="3993337" cy="62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  (4)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CFD62121-F017-4F9A-933E-07FBB62C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761" y="5496791"/>
                <a:ext cx="3993337" cy="6281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m 24">
            <a:extLst>
              <a:ext uri="{FF2B5EF4-FFF2-40B4-BE49-F238E27FC236}">
                <a16:creationId xmlns:a16="http://schemas.microsoft.com/office/drawing/2014/main" id="{68D13E4C-1718-45B0-8A4C-A7D409132E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3862" t="36837" r="1326" b="19201"/>
          <a:stretch/>
        </p:blipFill>
        <p:spPr>
          <a:xfrm>
            <a:off x="6403362" y="4994297"/>
            <a:ext cx="1354390" cy="1130615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BA61A82B-8E47-4848-BB13-41A7E3DF3981}"/>
              </a:ext>
            </a:extLst>
          </p:cNvPr>
          <p:cNvSpPr/>
          <p:nvPr/>
        </p:nvSpPr>
        <p:spPr>
          <a:xfrm>
            <a:off x="4650561" y="4120553"/>
            <a:ext cx="1138773" cy="8707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A67603A-31BE-4E1F-A73E-1272B3EF6E18}"/>
              </a:ext>
            </a:extLst>
          </p:cNvPr>
          <p:cNvCxnSpPr>
            <a:stCxn id="26" idx="6"/>
          </p:cNvCxnSpPr>
          <p:nvPr/>
        </p:nvCxnSpPr>
        <p:spPr>
          <a:xfrm>
            <a:off x="5789334" y="4555934"/>
            <a:ext cx="683147" cy="45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FCCE339C-84BC-406F-80DC-60E8C4E9EBE5}"/>
                  </a:ext>
                </a:extLst>
              </p:cNvPr>
              <p:cNvSpPr txBox="1"/>
              <p:nvPr/>
            </p:nvSpPr>
            <p:spPr>
              <a:xfrm>
                <a:off x="7749233" y="4864134"/>
                <a:ext cx="1299074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(5)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FCCE339C-84BC-406F-80DC-60E8C4E9E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33" y="4864134"/>
                <a:ext cx="1299074" cy="5741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B13FE97-E1EF-4C96-8591-752477CACA20}"/>
                  </a:ext>
                </a:extLst>
              </p:cNvPr>
              <p:cNvSpPr txBox="1"/>
              <p:nvPr/>
            </p:nvSpPr>
            <p:spPr>
              <a:xfrm>
                <a:off x="7771782" y="5552980"/>
                <a:ext cx="1208536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(6)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B13FE97-E1EF-4C96-8591-752477CAC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782" y="5552980"/>
                <a:ext cx="1208536" cy="5741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4070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F91B72C7-73B1-4CCA-8EFB-931043C1F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019599"/>
            <a:ext cx="3090134" cy="2849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Balanço de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917D2CF-E967-4074-8AA4-39CEFD0BBA44}"/>
                  </a:ext>
                </a:extLst>
              </p:cNvPr>
              <p:cNvSpPr txBox="1"/>
              <p:nvPr/>
            </p:nvSpPr>
            <p:spPr>
              <a:xfrm>
                <a:off x="2627784" y="1340768"/>
                <a:ext cx="2301527" cy="437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pt-BR" sz="2000" dirty="0"/>
                  <a:t>       (7)</a:t>
                </a: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917D2CF-E967-4074-8AA4-39CEFD0B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340768"/>
                <a:ext cx="2301527" cy="437171"/>
              </a:xfrm>
              <a:prstGeom prst="rect">
                <a:avLst/>
              </a:prstGeom>
              <a:blipFill>
                <a:blip r:embed="rId4"/>
                <a:stretch>
                  <a:fillRect t="-4167" r="-6085" b="-18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D49A4BCE-C964-4ED7-BE85-CE31D9CC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82" y="1143001"/>
            <a:ext cx="2301527" cy="21758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9EDCD6-A1B6-4F7E-A190-4C9EAFA68F5F}"/>
              </a:ext>
            </a:extLst>
          </p:cNvPr>
          <p:cNvSpPr txBox="1"/>
          <p:nvPr/>
        </p:nvSpPr>
        <p:spPr>
          <a:xfrm>
            <a:off x="2509609" y="1975706"/>
            <a:ext cx="64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Da equação (4) escreve-se a </a:t>
            </a:r>
            <a:r>
              <a:rPr lang="pt-BR" sz="2000" u="sng" dirty="0"/>
              <a:t>equação da reta para a seção de retificação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ADB27FD-2914-4DD1-9750-75885AC9BE37}"/>
                  </a:ext>
                </a:extLst>
              </p:cNvPr>
              <p:cNvSpPr txBox="1"/>
              <p:nvPr/>
            </p:nvSpPr>
            <p:spPr>
              <a:xfrm>
                <a:off x="2509609" y="2683592"/>
                <a:ext cx="3993337" cy="62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  (4)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ADB27FD-2914-4DD1-9750-75885AC9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09" y="2683592"/>
                <a:ext cx="3993337" cy="62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5EB3097-D7ED-4C86-8AF6-287602B5BB55}"/>
                  </a:ext>
                </a:extLst>
              </p:cNvPr>
              <p:cNvSpPr txBox="1"/>
              <p:nvPr/>
            </p:nvSpPr>
            <p:spPr>
              <a:xfrm>
                <a:off x="2495076" y="3225609"/>
                <a:ext cx="3970895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 (8)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5EB3097-D7ED-4C86-8AF6-287602B5B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76" y="3225609"/>
                <a:ext cx="3970895" cy="581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E94875-AC2C-4525-A683-240A3E4C0CFD}"/>
                  </a:ext>
                </a:extLst>
              </p:cNvPr>
              <p:cNvSpPr txBox="1"/>
              <p:nvPr/>
            </p:nvSpPr>
            <p:spPr>
              <a:xfrm>
                <a:off x="2483421" y="3853730"/>
                <a:ext cx="3994812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        (9)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E94875-AC2C-4525-A683-240A3E4C0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21" y="3853730"/>
                <a:ext cx="3994812" cy="581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6A91E8A-539D-404A-B3B4-E7798CF67C43}"/>
              </a:ext>
            </a:extLst>
          </p:cNvPr>
          <p:cNvCxnSpPr>
            <a:cxnSpLocks/>
          </p:cNvCxnSpPr>
          <p:nvPr/>
        </p:nvCxnSpPr>
        <p:spPr>
          <a:xfrm flipV="1">
            <a:off x="7041133" y="4435108"/>
            <a:ext cx="1707331" cy="79409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10E728D-9FF4-44FC-BACE-F1487913EC75}"/>
              </a:ext>
            </a:extLst>
          </p:cNvPr>
          <p:cNvCxnSpPr>
            <a:endCxn id="19" idx="0"/>
          </p:cNvCxnSpPr>
          <p:nvPr/>
        </p:nvCxnSpPr>
        <p:spPr>
          <a:xfrm>
            <a:off x="6588224" y="2996952"/>
            <a:ext cx="1113019" cy="102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DBDC7-2D82-4E4D-847F-51215180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Equilíbrio de Fases - ELV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1D570B-4E9A-40C2-A775-36F4D97C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A base termodinâmica para a solução do problema do equilíbrio líquido-vapor é dada por um </a:t>
                </a:r>
                <a:r>
                  <a:rPr lang="pt-BR" u="sng" dirty="0"/>
                  <a:t>critério de equilíbrio</a:t>
                </a:r>
                <a:r>
                  <a:rPr lang="pt-BR" dirty="0"/>
                  <a:t>, baseado na </a:t>
                </a:r>
                <a:r>
                  <a:rPr lang="pt-BR" u="sng" dirty="0"/>
                  <a:t>igualdade dos potenciais químicos </a:t>
                </a:r>
                <a:r>
                  <a:rPr lang="pt-BR" dirty="0"/>
                  <a:t>através das fases em equilíbrio:</a:t>
                </a:r>
              </a:p>
              <a:p>
                <a:pPr algn="just"/>
                <a:endParaRPr lang="pt-BR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1D570B-4E9A-40C2-A775-36F4D97C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326" r="-1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6274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53508-20B4-46B4-A81D-8979D03A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Seção de Esgotamento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493BB9F-A4EC-4246-BA39-157A4D757146}"/>
                  </a:ext>
                </a:extLst>
              </p:cNvPr>
              <p:cNvSpPr txBox="1"/>
              <p:nvPr/>
            </p:nvSpPr>
            <p:spPr>
              <a:xfrm>
                <a:off x="3203848" y="1340768"/>
                <a:ext cx="39560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pt-BR" sz="2000" b="0" dirty="0"/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493BB9F-A4EC-4246-BA39-157A4D757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340768"/>
                <a:ext cx="395608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3C79B6DB-D3E4-40A5-B3CF-601CF1B1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5" y="1211713"/>
            <a:ext cx="2988996" cy="3090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928D377-A294-453A-A02E-7E25CDAACB31}"/>
                  </a:ext>
                </a:extLst>
              </p:cNvPr>
              <p:cNvSpPr txBox="1"/>
              <p:nvPr/>
            </p:nvSpPr>
            <p:spPr>
              <a:xfrm>
                <a:off x="3221256" y="1648544"/>
                <a:ext cx="3921265" cy="625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(11)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928D377-A294-453A-A02E-7E25CDAAC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256" y="1648544"/>
                <a:ext cx="3921265" cy="625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863CC0E-1EC1-497B-A1FF-3873BCF70A3B}"/>
                  </a:ext>
                </a:extLst>
              </p:cNvPr>
              <p:cNvSpPr txBox="1"/>
              <p:nvPr/>
            </p:nvSpPr>
            <p:spPr>
              <a:xfrm>
                <a:off x="3347864" y="2708920"/>
                <a:ext cx="55446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Para determinação 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pt-BR" sz="2000" dirty="0"/>
                  <a:t> é necessária a definição da linha de alimentação.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863CC0E-1EC1-497B-A1FF-3873BCF7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708920"/>
                <a:ext cx="5544615" cy="707886"/>
              </a:xfrm>
              <a:prstGeom prst="rect">
                <a:avLst/>
              </a:prstGeom>
              <a:blipFill>
                <a:blip r:embed="rId5"/>
                <a:stretch>
                  <a:fillRect l="-1099" t="-4310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F22BD07C-C3AD-4620-A1AB-04D4D084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021" y="3493634"/>
            <a:ext cx="3090134" cy="284916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E739DC1-6B65-42F2-919F-FC017F34CB28}"/>
              </a:ext>
            </a:extLst>
          </p:cNvPr>
          <p:cNvSpPr/>
          <p:nvPr/>
        </p:nvSpPr>
        <p:spPr>
          <a:xfrm>
            <a:off x="6647723" y="5661248"/>
            <a:ext cx="84517" cy="62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79343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F9CA6-F2D8-42C2-9ED2-8DEB90FE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Região de Alimentação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E6E774-6056-475B-8A51-7418D23F7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157" y="1319027"/>
                <a:ext cx="8848756" cy="408849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a:fld id="{825F15A7-03F4-43D7-82C5-3E23DA2F108C}" type="mathplaceholder">
                      <a:rPr lang="pt-BR" i="1" smtClean="0">
                        <a:latin typeface="Cambria Math" panose="02040503050406030204" pitchFamily="18" charset="0"/>
                      </a:rPr>
                      <a:t>Digite a equação aqui.</a:t>
                    </a:fld>
                  </m:oMath>
                </a14:m>
                <a:r>
                  <a:rPr lang="pt-BR" dirty="0"/>
                  <a:t>Carga térmica da alimentação (q)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Balanço de energia</a:t>
                </a:r>
              </a:p>
              <a:p>
                <a:pPr marL="0" indent="0">
                  <a:buNone/>
                </a:pPr>
                <a:r>
                  <a:rPr lang="pt-BR" sz="2000" dirty="0"/>
                  <a:t>    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pt-BR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pt-BR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sub>
                    </m:sSub>
                  </m:oMath>
                </a14:m>
                <a:r>
                  <a:rPr lang="pt-BR" sz="2000" dirty="0"/>
                  <a:t>      </a:t>
                </a:r>
                <a:r>
                  <a:rPr lang="pt-B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(14)</a:t>
                </a:r>
              </a:p>
              <a:p>
                <a:r>
                  <a:rPr lang="pt-BR" dirty="0"/>
                  <a:t>Rearranjando as equações de balanço</a:t>
                </a:r>
              </a:p>
              <a:p>
                <a:pPr marL="0" indent="0">
                  <a:buNone/>
                </a:pPr>
                <a:endParaRPr lang="pt-BR" sz="180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E6E774-6056-475B-8A51-7418D23F7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157" y="1319027"/>
                <a:ext cx="8848756" cy="4088496"/>
              </a:xfrm>
              <a:blipFill>
                <a:blip r:embed="rId2"/>
                <a:stretch>
                  <a:fillRect l="-1241" t="-14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79CE4EE9-5D4F-40BF-963A-9BE5071C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2153776"/>
            <a:ext cx="1484671" cy="963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D0F9965-50D6-4532-9EF3-6059ADC08C1D}"/>
                  </a:ext>
                </a:extLst>
              </p:cNvPr>
              <p:cNvSpPr txBox="1"/>
              <p:nvPr/>
            </p:nvSpPr>
            <p:spPr>
              <a:xfrm>
                <a:off x="467544" y="2132856"/>
                <a:ext cx="3377335" cy="669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(12)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D0F9965-50D6-4532-9EF3-6059ADC08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132856"/>
                <a:ext cx="3377335" cy="669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9491040-E99E-483A-8479-2551BB788D7A}"/>
                  </a:ext>
                </a:extLst>
              </p:cNvPr>
              <p:cNvSpPr txBox="1"/>
              <p:nvPr/>
            </p:nvSpPr>
            <p:spPr>
              <a:xfrm>
                <a:off x="467544" y="3044972"/>
                <a:ext cx="33874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      (13)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9491040-E99E-483A-8479-2551BB78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44972"/>
                <a:ext cx="3387466" cy="307777"/>
              </a:xfrm>
              <a:prstGeom prst="rect">
                <a:avLst/>
              </a:prstGeom>
              <a:blipFill>
                <a:blip r:embed="rId5"/>
                <a:stretch>
                  <a:fillRect l="-1261" t="-2000" r="-2162" b="-3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FA7B692-09BA-47A4-8FBA-6C271D41DCFD}"/>
                  </a:ext>
                </a:extLst>
              </p:cNvPr>
              <p:cNvSpPr txBox="1"/>
              <p:nvPr/>
            </p:nvSpPr>
            <p:spPr>
              <a:xfrm>
                <a:off x="1187624" y="4863342"/>
                <a:ext cx="4597166" cy="671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     (15)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FA7B692-09BA-47A4-8FBA-6C271D41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863342"/>
                <a:ext cx="4597166" cy="671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75888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Linha de Alimentação</a:t>
            </a:r>
          </a:p>
        </p:txBody>
      </p:sp>
      <p:pic>
        <p:nvPicPr>
          <p:cNvPr id="4" name="Content Placeholder 3" descr="linhas_operacionai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3631" t="6281" r="16551" b="65387"/>
          <a:stretch>
            <a:fillRect/>
          </a:stretch>
        </p:blipFill>
        <p:spPr>
          <a:xfrm>
            <a:off x="-108520" y="1268760"/>
            <a:ext cx="4091598" cy="2664296"/>
          </a:xfrm>
        </p:spPr>
      </p:pic>
      <p:pic>
        <p:nvPicPr>
          <p:cNvPr id="6" name="Content Placeholder 3" descr="linhas_operacionais.jpg"/>
          <p:cNvPicPr>
            <a:picLocks noChangeAspect="1"/>
          </p:cNvPicPr>
          <p:nvPr/>
        </p:nvPicPr>
        <p:blipFill>
          <a:blip r:embed="rId2" cstate="print"/>
          <a:srcRect l="4861" t="35169" b="1083"/>
          <a:stretch>
            <a:fillRect/>
          </a:stretch>
        </p:blipFill>
        <p:spPr bwMode="auto">
          <a:xfrm>
            <a:off x="3828481" y="1196752"/>
            <a:ext cx="53155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340768"/>
            <a:ext cx="8848756" cy="4591064"/>
          </a:xfrm>
        </p:spPr>
        <p:txBody>
          <a:bodyPr/>
          <a:lstStyle/>
          <a:p>
            <a:pPr algn="just"/>
            <a:r>
              <a:rPr lang="pt-BR" dirty="0"/>
              <a:t>Uma alimentação de vazão de 100 kg-mol/h contendo 30% em mol de n-hexano e 70% em mol de n-octano é destilada em uma coluna consistindo de um refervedor parcial, um prato teórico, e um condensador parcial, todos operando a pressão de 1 atm (101.3 kPa). A alimentação líquida está em seu ponto de bolha, é alimentada no refervedor, do qual produto líquido é constantemente retirado. O refluxo em ponto de bolha retorna ao prato. O vapor destilado possui 80% em mol de hexano e a razão de refluxo é de 2 (L</a:t>
            </a:r>
            <a:r>
              <a:rPr lang="pt-BR" baseline="-25000" dirty="0"/>
              <a:t>R</a:t>
            </a:r>
            <a:r>
              <a:rPr lang="pt-BR" dirty="0"/>
              <a:t>/D). Assuma que tanto o condensador como o refervedor são estágios de equilíbrio.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A) usando o método de McCabe-Thiele calcule a composição do produto de base e a vazão molar de destilado produzida;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</a:t>
            </a:r>
          </a:p>
        </p:txBody>
      </p:sp>
      <p:pic>
        <p:nvPicPr>
          <p:cNvPr id="4" name="Content Placeholder 3" descr="exempl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174" t="2358" r="770"/>
          <a:stretch>
            <a:fillRect/>
          </a:stretch>
        </p:blipFill>
        <p:spPr>
          <a:xfrm>
            <a:off x="-17358" y="1080120"/>
            <a:ext cx="9197870" cy="5229200"/>
          </a:xfr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Condições Operacionais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Refluxo Total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Refluxo Mínimo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Influência na Separação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Condições de Operação Limite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No projeto de uma coluna de destilação se busca uma combinação tal que o número de estágios e a razão de refluxo permitem a separação desejada.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Razão de Refluxo Mínima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Quando a intersecção entre a linha de alimentação e a de retificação encontram-se sobre a curva de equilíbrio.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Razão de Refluxo Total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Quando toda a corrente de topo retorna para a coluna. Neste ponto ocorre o número mínimo de estágios. As linhas de operação coincidem com a diagonal.</a:t>
            </a:r>
          </a:p>
          <a:p>
            <a:pPr algn="ctr">
              <a:lnSpc>
                <a:spcPct val="200000"/>
              </a:lnSpc>
              <a:buNone/>
            </a:pPr>
            <a:r>
              <a:rPr lang="pt-BR" dirty="0"/>
              <a:t>y=x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Sistema heterogeneo fechado e o equilíbrio;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Critério básico de equilíbrio;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Regra das fases;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Comportamento qualitativo - ELV</a:t>
            </a:r>
          </a:p>
          <a:p>
            <a:pPr algn="just">
              <a:lnSpc>
                <a:spcPct val="200000"/>
              </a:lnSpc>
            </a:pPr>
            <a:endParaRPr lang="pt-BR" dirty="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da Razão de Refluxo</a:t>
            </a:r>
          </a:p>
        </p:txBody>
      </p:sp>
      <p:pic>
        <p:nvPicPr>
          <p:cNvPr id="4" name="Content Placeholder 3" descr="refluxo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5812" b="46673"/>
          <a:stretch>
            <a:fillRect/>
          </a:stretch>
        </p:blipFill>
        <p:spPr>
          <a:xfrm>
            <a:off x="35496" y="1196752"/>
            <a:ext cx="4544976" cy="4176464"/>
          </a:xfrm>
        </p:spPr>
      </p:pic>
      <p:pic>
        <p:nvPicPr>
          <p:cNvPr id="5" name="Content Placeholder 3" descr="refluxo1.jpg"/>
          <p:cNvPicPr>
            <a:picLocks noChangeAspect="1"/>
          </p:cNvPicPr>
          <p:nvPr/>
        </p:nvPicPr>
        <p:blipFill>
          <a:blip r:embed="rId2" cstate="print"/>
          <a:srcRect l="10182" t="56464" r="13449"/>
          <a:stretch>
            <a:fillRect/>
          </a:stretch>
        </p:blipFill>
        <p:spPr bwMode="auto">
          <a:xfrm>
            <a:off x="4528437" y="1196752"/>
            <a:ext cx="4436051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da Razão de Refluxo</a:t>
            </a:r>
          </a:p>
        </p:txBody>
      </p:sp>
      <p:pic>
        <p:nvPicPr>
          <p:cNvPr id="4" name="Content Placeholder 3" descr="refluxo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661" r="3759" b="51378"/>
          <a:stretch>
            <a:fillRect/>
          </a:stretch>
        </p:blipFill>
        <p:spPr>
          <a:xfrm>
            <a:off x="683568" y="1268759"/>
            <a:ext cx="3744416" cy="3627403"/>
          </a:xfrm>
        </p:spPr>
      </p:pic>
      <p:pic>
        <p:nvPicPr>
          <p:cNvPr id="5" name="Content Placeholder 3" descr="refluxo2.jpg"/>
          <p:cNvPicPr>
            <a:picLocks noChangeAspect="1"/>
          </p:cNvPicPr>
          <p:nvPr/>
        </p:nvPicPr>
        <p:blipFill>
          <a:blip r:embed="rId2" cstate="print"/>
          <a:srcRect l="2831" t="51759" r="3759"/>
          <a:stretch>
            <a:fillRect/>
          </a:stretch>
        </p:blipFill>
        <p:spPr bwMode="auto">
          <a:xfrm>
            <a:off x="4885562" y="1340768"/>
            <a:ext cx="386290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34F4B-7B50-4027-B75B-AAD0A05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de </a:t>
            </a:r>
            <a:r>
              <a:rPr lang="pt-BR" dirty="0" err="1"/>
              <a:t>Duhem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59719-E9F9-4F21-AEF9-CCA4BF44B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i="1" dirty="0"/>
              <a:t>Para qualquer sistema fechado formado inicialmente por espécies químicas com quantidades de massa especificadas, o estado de equilíbrio é completamente determinado quando são fixadas quaisquer duas variáveis independentes.</a:t>
            </a:r>
          </a:p>
        </p:txBody>
      </p:sp>
    </p:spTree>
    <p:extLst>
      <p:ext uri="{BB962C8B-B14F-4D97-AF65-F5344CB8AC3E}">
        <p14:creationId xmlns:p14="http://schemas.microsoft.com/office/powerpoint/2010/main" val="638263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strutura padrã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strutura padrão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14674</TotalTime>
  <Words>2883</Words>
  <Application>Microsoft Office PowerPoint</Application>
  <PresentationFormat>Apresentação na tela (4:3)</PresentationFormat>
  <Paragraphs>313</Paragraphs>
  <Slides>81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9" baseType="lpstr">
      <vt:lpstr>Arial Narrow</vt:lpstr>
      <vt:lpstr>Cambria Math</vt:lpstr>
      <vt:lpstr>Tahoma</vt:lpstr>
      <vt:lpstr>Times New Roman</vt:lpstr>
      <vt:lpstr>Verdana</vt:lpstr>
      <vt:lpstr>Wingdings</vt:lpstr>
      <vt:lpstr>Estrutura padrão</vt:lpstr>
      <vt:lpstr>Equation</vt:lpstr>
      <vt:lpstr>Processamento de Petróleo e Gás Natural</vt:lpstr>
      <vt:lpstr>Conteúdo Programático</vt:lpstr>
      <vt:lpstr>Referências Bibliográficas</vt:lpstr>
      <vt:lpstr>Termodinâmica Aplicada</vt:lpstr>
      <vt:lpstr>Características</vt:lpstr>
      <vt:lpstr>O problema do Equilíbrio de Fases</vt:lpstr>
      <vt:lpstr>O problema do Equilíbrio de Fases - ELV</vt:lpstr>
      <vt:lpstr>Tópicos</vt:lpstr>
      <vt:lpstr>Teorema de Duhem</vt:lpstr>
      <vt:lpstr>ELV – Comportamento Qualitativo</vt:lpstr>
      <vt:lpstr>ELV – Comportamento Qualitativo</vt:lpstr>
      <vt:lpstr>Apresentação do PowerPoint</vt:lpstr>
      <vt:lpstr>Diagramas de Fases</vt:lpstr>
      <vt:lpstr>Diagrama PxT</vt:lpstr>
      <vt:lpstr>Apresentação do PowerPoint</vt:lpstr>
      <vt:lpstr>Diagramas Txy a T constante (30ºC)</vt:lpstr>
      <vt:lpstr>Diagramas Txy a T constante (30ºC)</vt:lpstr>
      <vt:lpstr>Diagramas Txy a 1 atm</vt:lpstr>
      <vt:lpstr>Diagrama Txy</vt:lpstr>
      <vt:lpstr>Modelos para Equilíbrio Líquido-Vapor: ELV</vt:lpstr>
      <vt:lpstr>ELV</vt:lpstr>
      <vt:lpstr>Exemplo excel</vt:lpstr>
      <vt:lpstr>Modelos para Equilíbrio Líquido-Vapor: ELV</vt:lpstr>
      <vt:lpstr>Desvios da Idealidade</vt:lpstr>
      <vt:lpstr>Desvios da idealidade</vt:lpstr>
      <vt:lpstr>Critério de Equilíbrio de Fases</vt:lpstr>
      <vt:lpstr>Cálculos de Equilíbrio de Fases</vt:lpstr>
      <vt:lpstr>Abordagens</vt:lpstr>
      <vt:lpstr>Abordagem gamma-phi</vt:lpstr>
      <vt:lpstr>Abordagem phi-phi</vt:lpstr>
      <vt:lpstr>Cálculos de Equilíbrio: ponto de bolha e ponto de orvalho</vt:lpstr>
      <vt:lpstr>Cálculo da Temperatura</vt:lpstr>
      <vt:lpstr>Procedimento – Cálculo da Temperatura</vt:lpstr>
      <vt:lpstr>Razão de Equilíbrio</vt:lpstr>
      <vt:lpstr>Valores de K para sistemas hidrocarbonetos leves – Faixa de baixa temperatura</vt:lpstr>
      <vt:lpstr>Valores de K para sistemas hidrocarbonetos leves – Faixa de alta temperatura</vt:lpstr>
      <vt:lpstr>Emprego – Ábaco dePriester</vt:lpstr>
      <vt:lpstr>Fluxograma Bolha P</vt:lpstr>
      <vt:lpstr>Vaporização Flash</vt:lpstr>
      <vt:lpstr>Flash Isotérmico</vt:lpstr>
      <vt:lpstr>Flash Isotérmico</vt:lpstr>
      <vt:lpstr>Flash Isotérmico – K dependente da composição</vt:lpstr>
      <vt:lpstr>Flash Isentálpico</vt:lpstr>
      <vt:lpstr>Equações de Estado</vt:lpstr>
      <vt:lpstr>Fracionamento de Petróleo</vt:lpstr>
      <vt:lpstr>Destilação Fracionada</vt:lpstr>
      <vt:lpstr>Processo de Destilação – Conceitos</vt:lpstr>
      <vt:lpstr>Dispositivos Internos</vt:lpstr>
      <vt:lpstr>Tipos de Pratos</vt:lpstr>
      <vt:lpstr>Recheios</vt:lpstr>
      <vt:lpstr>Esquema Geral – Coluna de Destilação</vt:lpstr>
      <vt:lpstr>Esquema com Detalhes</vt:lpstr>
      <vt:lpstr>Seções de uma Coluna de Destilação</vt:lpstr>
      <vt:lpstr>Estágios Teóricos</vt:lpstr>
      <vt:lpstr>Apresentação do PowerPoint</vt:lpstr>
      <vt:lpstr>Esquema de um Estágio de Equilíbrio</vt:lpstr>
      <vt:lpstr>Estágio Ideal e Estágio Não-Ideal</vt:lpstr>
      <vt:lpstr>Apresentação do PowerPoint</vt:lpstr>
      <vt:lpstr>Apresentação do PowerPoint</vt:lpstr>
      <vt:lpstr>Balanço de Massa – seções da coluna </vt:lpstr>
      <vt:lpstr>Balanço de Massa - Global</vt:lpstr>
      <vt:lpstr>Métodos Gráficos</vt:lpstr>
      <vt:lpstr>Revisando – Graus de Liberdade</vt:lpstr>
      <vt:lpstr>Exemplo</vt:lpstr>
      <vt:lpstr>Exemplo </vt:lpstr>
      <vt:lpstr>Método de McCabe-Thiele</vt:lpstr>
      <vt:lpstr>Método Gráfico – McCabe-Thiele</vt:lpstr>
      <vt:lpstr>Desenvolvimento: Balanço de Massa</vt:lpstr>
      <vt:lpstr>Balanço de Massa</vt:lpstr>
      <vt:lpstr>Seção de Esgotamento</vt:lpstr>
      <vt:lpstr>Região de Alimentação</vt:lpstr>
      <vt:lpstr>Análise da Linha de Alimentação</vt:lpstr>
      <vt:lpstr>Exercício 1</vt:lpstr>
      <vt:lpstr>Exercício 1</vt:lpstr>
      <vt:lpstr>Resolução</vt:lpstr>
      <vt:lpstr>Condições Operacionais</vt:lpstr>
      <vt:lpstr>Condições de Operação Limite</vt:lpstr>
      <vt:lpstr>Razão de Refluxo Mínima</vt:lpstr>
      <vt:lpstr>Razão de Refluxo Total</vt:lpstr>
      <vt:lpstr>Influência da Razão de Refluxo</vt:lpstr>
      <vt:lpstr>Influência da Razão de Refluxo</vt:lpstr>
    </vt:vector>
  </TitlesOfParts>
  <Company>UFSC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LCP</dc:creator>
  <cp:lastModifiedBy>Ana Paula Meneguelo</cp:lastModifiedBy>
  <cp:revision>246</cp:revision>
  <dcterms:created xsi:type="dcterms:W3CDTF">2003-06-23T16:28:49Z</dcterms:created>
  <dcterms:modified xsi:type="dcterms:W3CDTF">2022-02-10T17:48:12Z</dcterms:modified>
</cp:coreProperties>
</file>